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1.xml" ContentType="application/inkml+xml"/>
  <Override PartName="/ppt/ink/inkAction3.xml" ContentType="application/vnd.ms-office.inkAction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81" r:id="rId13"/>
    <p:sldId id="275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80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1"/>
    <p:restoredTop sz="94656"/>
  </p:normalViewPr>
  <p:slideViewPr>
    <p:cSldViewPr snapToGrid="0" snapToObjects="1">
      <p:cViewPr varScale="1">
        <p:scale>
          <a:sx n="74" d="100"/>
          <a:sy n="74" d="100"/>
        </p:scale>
        <p:origin x="184" y="1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3.7044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10-12T23:33:05.99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10034 12161 0,'0'-22'74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3.7044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10-19T23:23:53.7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987">
    <iact:property name="dataType"/>
    <iact:actionData xml:id="d0">
      <inkml:trace xmlns:inkml="http://www.w3.org/2003/InkML" xml:id="stk0" contextRef="#ctx0" brushRef="#br0">20001 6668 0,'0'22'2,"23"-22"7,-23 22-8,22-22 1,0 0 2,0 0-2,0 0 6,0 0-5,0 0 57,-22 22-52,0 0 3,0 1 25,0-1-29,0 0-4,-22-22-1,22 22-1,0 0 5,-22-22-3,22 22-2,0 0 3,-22-22-3,22 23 1,-22-23 2,22 44-2,-22-44 0,22 22 1,0 0-1,-22-22-2,22 22 3,0 0 0,-23-22-3,23 23 4,0-1 0,-22-22-3,22 22 1,0 0 5,-22 0-4,22 0 1,-22-22-1,22 23 3,0-1-1,-22-22-4,22 22 4,-22 0-2,22 0 2,0 0-1,-23-22-3,23 22 0,-22 1 1,22-1 2,-22-22-3,22 22 1,0 0-1,0 0 1,-22-22-1,22 22 2,-22 0 1,22 1-3,0-1-1,-22-22 1,22 22 0,0 0 0,-22 0 1,22 0 0,0 1 0,-23-23-1,23 22 0,0 0 3,-22 22-3,22-22 0,-22-22 0,22 22 0,0 1 0,0-1 0,0 0 1,-22-22-1,22 22 0,0 0 0,0 0 0,0 1 1,-22-23-1,22 22 0,0 0 0,0 0 1,-22-22-1,22 22 0,0 0 0,0 0 1,0 1 0,0-1 0,0 44 4,-22-66-5,22 22 1,0 0 2,0 1-3,0-1 4,0 0-3,0 0 0,-23-22-1,23 22 2,0 0 1,0 1-1,0-1 1,0 0-1,0 0-1,-22-22 1,22 22-2,0 0 2,0 0-2,0 1 2,0-1 0,0 0 0,0 0-1,0 0 2,0 0-3,0 1 1,0-1 1,0 0-2,0 0 1,0 0 1,0 0 1,-22 0-3,22 1 0,0-1 0,0 0 1,0 0 0,0 0-1,0 0 1,0 0 0,0 1 0,-22-1-1,22 0 2,0 0-1,0 0-1,0 0 3,0 1-2,0-1-1,0 0 3,0 0-3,0 0 1,0 0 3,0 0-4,0 1 2,0-1 2,0 0-3,0 0 0,0 0 2,0 0 2,0 0-5,0 1 0,0-1 3,0 0-1,0 0-2,0 0 3,0 0-2,0 1-1,0-1 3,0 0-2,0 0 0,0 0 0,-22-22 0,22 22-1,0 0 0,0 1 1,0-1 0,0 0 1,0 0-1,0 0-1,0 0 3,0 45 1,0-45-4,0 0 0,0 155 14,0-155-14,0 1 0,0-1 1,0 0-1,0 0 0,0 0 1,0 0 0,0 1 0,0-1 0,0 0 0,0 0 1,0 0-1,0 0 0,0 0 1,0 1-3,0-1 3,0 0-1,0 0 0,0 0-1,0 0 1,0 1 1,0-1-2,22-22 1,-22 22-1,0 0-1,0 0 2,0 0 1,0 0-2,0 1 0,22-23 0,-22 22 0,0 0 1,0 0 1,0 0-1,0 0-1,22 0-1,-22 1 1,0-1 0,0 0 1,0 0-1,0 0 0,22-22 0,-22 22 0,0 1 1,0-1-1,0 0 0,0 0 1,0 0-2,23-22 2,-23 22-1,0 0 0,0 1 0,0-1 1,0 0-1,0 0 1,22-22-1,-22 22 0,0 0 1,0 0 1,0 23-2,0-23 0,0 0 2,22-22-3,-22 22 1,0 0 2,0 1 1,0 21 0,22-44-1,-22 22-2,0 0 9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3.7044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10-19T23:23:53.7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35">
    <iact:property name="dataType"/>
    <iact:actionData xml:id="d0">
      <inkml:trace xmlns:inkml="http://www.w3.org/2003/InkML" xml:id="stk0" contextRef="#ctx0" brushRef="#br0">16635 3079 0,'0'22'68,"-23"-22"-65,23 23-2,0-1-1,-22 0 2,22 0 1,-22 0 3,0 0-5,22 0 1,-22-22 0,22 23-1,0-1 5,-22 0-5,0-22 2,22 22-2,-23-22 1,23 22-1,-22-22 7,0 45-5,22-23-1,-22-22-1,-44 88 15,66-66-14,-23 1 1,23-1-1,-22-22-1,22 22 1,-22-22 1,22 22 0,0 0 0,-22-22-2,22 22 0,-22-22 2,22 22-1,-22-22 2,22 23-3,0-1 2,-23-22-2,23 22 4,-22-22-4,22 22 0,0 0 2,-22 0 2,22 1-3,-22-23 0,22 22-1,0 0 1,-22-22-1,22 22 2,0 0 2,-22 0-5,0-22 5,22 45-4,-23-23 0,23 0 2,-22-22-1,22 22-1,0 0 2,-22 0-2,0 1 2,22-1-1,0 0 0,-22-22-1,22 22 0,0 0 1,-22-22 0,0 67 3,22-45-4,-23-22 0,23 22 0,0 0 1,-22-22-1,22 22 1,-22-22 0,22 22 3,-22 23-5,22-23 2,-22-22-1,22 22 0,-22-22 1,22 22-1,0 0 0,-23 0 1,23 1 4,-44 21-5,44-22 1,0 0 0,-22-22-1,22 22 0,0 0 1,-22-22-1,22 23 0,-22-1 4,22 0-4,-22 0 0,22 0 0,0 0 1,-23-22 0,23 23-1,0-1 0,-22-22 1,22 22 3,-22 22-3,22-22-1,0 0 0,-22-22 1,22 23-1,0-1 0,-22-22 0,22 22 1,-22 44 5,22-44-6,-22-22 1,22 23-1,0-1 0,-23-22 1,23 22-1,0 0 1,0 0 0,-22-22-1,22 45 4,-22-23-4,22 0 1,-22-22 1,22 22-3,0 0 2,0 0 1,-22 0-2,22 1 3,-22-1-3,22 0 1,-22-22 0,22 22-1,0 0 0,0 0 3,-23-22-3,23 22 3,-22 23-3,22-23 1,-22-22-1,22 22 0,0 0 1,0 0 1,-22-22-2,22 23 0,0-1 3,-22 0-3,22 0 0,0 0 1,0 0 0,-22-22-1,22 22 0,0 1 1,0-1 0,-23-22-1,23 22 0,0 0 2,0 0-1,-22-22-2,22 22 1,0 1 2,-22-23-1,22 22-2,0 0 2,0 0 0,0 0 0,-22 0 1,22 0-2,0 1 0,0 21 4,-22 0-4,22-22 0,0 0 0,0 1 1,0-1-1,0 0 1,0 0 0,-22-22-1,22 22 1,0 0-1,0 1 1,0-1-1,0 0 0,0 0 1,-22-22 1,22 22-2,0 0 1,0 0 0,0 1-1,0-1 0,0 0 1,-23-22-1,23 22 1,0 0-1,0 0 1,0 1 0,0 21 1,-22-44-1,22 22-1,0 0 0,0 0 1,0 0 0,0 1 0,0-1-1,-22-22 1,22 66 6,0-22-7,0-21 0,0-1 1,-22 0-1,22 0 0,0 0 1,0 0 2,-22 1-3,22-1-1,0 0 1,0 0 1,0 0-1,0 0 1,0 0 0,0 1-1,0-1 1,-22-22-1,22 22 0,0 22 2,0-22-2,0 0 0,0 1 1,0-1-1,-22-22 0,22 22 0,0 0 0,0 0 0,0 0 1,0 1-1,-23 21 4,23 0-4,0 0 1,0-21-1,0-1 0,0 0 0,0 0 1,0 0-2,0 0 2,0 1-1,-22-1 3,22 22-3,0 0 0,0-22 1,0 1-1,0-1 0,0 0 0,0 0 0,0 0 0,-22-22 0,22 22 1,0 0-1,0 23 1,0-23 1,0 22-2,0 1 1,-22-45-1,22 22 0,0 0 1,0 0-1,0 0 0,0 0 0,0 0 1,0 1-1,0 21 4,0-22-5,0 0 2,0 0-1,0 1 1,0-1-1,0 0 4,0 0-5,0 0 1,0 0 3,-22 45-3,22-45 0,0 0 0,0 0 1,0 0-1,0 0 3,0 23-3,0-23 0,0 0 3,0 45-3,0-45 0,0 0 1,0 0-1,0 0 0,0 0 0,0 23 1,0-23-1,0 0 0,0 0 1,0 0-2,0 0 3,0 45-1,0-45-1,0 22 0,0-22 0,0 1 0,0-1 0,22 44 0,-22-44 2,0 89 0,22-89 0,0 111-2,-22-111 1,0 23-1,0-23 0,0 0 0,0 22 0,22 23 1,-22-45-1,0 0 0,0 0 0,23 45 1,-23-45 1,0 66-2,0-66 0,0 1 0,22 21 0,-22-22 3,0 67-2,0-45-1,22-44 1,-22 22 1,0 45-1,0-45-1,0 0 0,0 0 0,0 0 1,0 0 0,0 0 0,0 1-1,0-1 1,0 44 3,0-44-4,22-22 1,-22 23-1,0-1 1,0 0-1,0 0 2,0 0 3,0 22-4,0-21-1,0-1 1,0 0 0,0 0 1,0 0-1,22-22-1,-22 44 5,0-21-5,0-1 1,0 0 0,0 0 0,0 0 0,22-22 3,-22 45-3,0-23-2,0 0 3,22-22-2,-22 22-1,0 0 2,0 0 1,0 0-1,23-22 1,-23 67-3,0-45 2,22-22-1,-22 22 0,0 0 1,0 1-1,22-23 0,-22 22 0,0 0 0,0 0 2,22-22-2,-22 44 2,0-22-2,22 1 1,-22-1-1,0 0 0,22-22 1,-22 22-2,0 0 2,0 0 0,22-22 0,-22 67 1,23-67-2,-23 22 0,0 0 0,22-22-1,-22 22 2,0 0-1,0 1 0,22-23 0,-22 22 0,0 0 0,22-22 1,-22 44 0,22 0 1,-22-21-2,22-23 1,-22 22-1,0 0 1,23-22-1,-23 22 0,0 0 1,22-22 0,-22 22-1,22 23 4,-22-23-3,22-22-1,-22 22 0,0 0 1,22-22-1,-22 22 1,0 0 0,22-22-1,-22 23 2,22 21-2,-22-22 1,23-22-1,-23 22 0,0 0 0,22-22 4,22 67-3,-44-45 2,22 44-2,0-66 0,-22 23-1,22-1-1,-22 0 2,0 0 0,23-22-1,-23 22 0,22 0 1,-22 0 2,44 23-3,-44-23 1,22-22-1,-22 22 1,22-22-1,-22 22 0,0 0 1,22-22-1,-22 22 1,23 23 1,-1-45-1,-22 22-1,22 22 5,0-44-6,-22 22 2,22-22-1,-22 23 0,22 21 3,1-44-3,-23 22 0,22-22 3,0 44-2,-22-22-1,22-22 0,-22 23 1,22-1 0,-22 0 1,22-22-2,-22 22 0,0 0 2,22-22-2,-22 22 1,23-22 0,-23 23-1,0-1 4,22-22-4,-22 22-1,0 0 5,22-22-4,-22 22 1,22-22 1,-22 22-2,0 0 1,22-22 4,-22 23-5,22-23 1,-22 22-1,0 0 1,22-22 2,-22 22 1,0 0 11,23-22 14,-1 0-8,-22 22-17,22-22 2,-22 22-5,0 1 2,22-23-2,-22 22-1,22-22 1,-22 22 2,22 0-4,-22 0 2,23-22-1,-23 22 0,22-22 0,-22 23 0,22-1 0,-22 0 3,22-22-1,-22 22-2,0 0 4,22-22-4,-22 22 3,22-22 3,-22 22-2,22 1 8,1-1-10,-1-22 7,-22 22-8,22-22 9,-22 22-8,22-22 63,0 0-45,0 0-17,-22-22-3,22 22 1</inkml:trace>
    </iact:actionData>
  </iact:action>
  <iact:action type="add" startTime="21579">
    <iact:property name="dataType"/>
    <iact:actionData xml:id="d1">
      <inkml:trace xmlns:inkml="http://www.w3.org/2003/InkML" xml:id="stk1" contextRef="#ctx0" brushRef="#br0">1905 7886 0,'-22'0'5,"22"22"1,-22-22-4,0 22 9,0 1 5,22-1 8,0 22-23,0-22 1,0 0 3,0 0-2,22-22-2,-22 23 1,0-1 4,0 0-3,0 0 0,0 0 0,0 0 0,0 0 1,0 1-2,0-1 1,0 0-1,0 0 1,0 0 3,0 0-5,0 1 4,-22-1-4,22 0 0,0 0 1,0 0 3,-23 0-5,23 0 2,0 1 0,0-1 1,0 0-2,-22 0 1,22 0-1,0 0 1,0 1-1,0-1 1,-22-22-1,22 22 1,0 0-1,-22 44 4,22-43-4,0-1 0,0 0 0,0 0 0,0 0 1,0 0-1,0 0 0,0 1 1,-22-23 0,22 22 2,0 66-3,0 23 5,-22-111-5,22 44 0,0-21 0,0-1-1,0 0 2,0 0 2,0 44-3,0-21 1,0-23-1,0 0 0,0 0 0,-22 0 0,22 1 0,0-1 0,0 0 0,0 0 1,0 0-1,0 0 3,-23 23-3,23-23 1,0 0-1,-22-22 0,22 22 0,0 0 0,0 0 0,0 1 1,0-1-1,-22-22 1,22 22 1,0 22-2,-22-22 1,22 45 2,-22-67-3,22 22 1,0 0-1,0 0 0,0 0 0,-22 0 4,22 45-1,0-45-2,0 0-1,-23-22 0,23 22 0,0 1 0,0-1 0,0 0 1,0 0 2,0 0-3,-22-22 0,22 22 0,0 0 1,0 1-1,0-1 1,0 0-2,0 0 2,0 0 4,0 23-5,0-23-1,-22-22 2,22 22-1,0 0 0,0 0 0,0 0 1,0 0 0,0 1 0,0-1 0,0 0 0,0 0 0,0 0-1,0 0 3,0 0-2,0 1-2,0-1 4,0 22-1,-22-22-2,22 0 1,0 1-1,0 132 12,0-133-12,0 0 1,0 0 0,0 0 2,0 0-2,0 0 0,0 1 3,0-1-4,0 0 2,0 0-1,0 22 5,0-21-5,0-1-1,0 0 1,0 0 1,0 0 3,0 22-3,0-21-1,0-1 0,0 89 10,0-89-9,0 0-1,0 0 1,0 0-1,0 0 2,0 0-1,0 1 1,0-1-2,0 0 2,0 0-2,0 0 0,0 0 2,0 0-1,0 1 2,0-1-3,0 0 0,0 0 2,0 0-2,0 0 2,0 1-2,0-1-1,0 0 1,0 0-1,0 0 1,22-22 2,-22 67-1,0-45 0,0 0-2,0 0 2,0 0 1,0 0-1,0 1-2,0-1 3,0 0-1,0 0-2,0 0 4,0 0-1,0 23 0,0-23-2,0 0-1,0 0 1,0 0 0,0 0 3,0 0-4,0 1 0,0-1 2,0 0 0,0 0 0,0 0-1,22-22 0,-22 22 1,0 1-2,0-1 2,0 0 0,0 0 0,0 0 3,0 0-4,22-22 1,-22 22-3,0 1 3,0-1 2,0 0-3,0 0-1,23-22 0,-23 22 2,0 0 0,0 0-1,22 1 5,-22-1-7,0 0 2,0 0 2,0 0-1,22-22-1,-22 22-1,0 1 2,0-1 2,0 0-2,0 0 0,0 0 2,0 0-1,0 0-2,0 1 2,0-1 2,22-22-5,-22 22 2,0 0-2,0 0 2,0 0 0,22-22-2,-22 23 1,0-1 1,0 0 0,0 0 0,22-22 0,-22 22-2,0 0 1,0 0 0,23-22 0,-23 23 2,22 21-2,-22-22-1,0 0 1,0 0 0,22 0-1,-22 1 0,0-1 7,22 44-7,-22-44 3,22 23-2,-22-1-1,22-44 1,-22 22-1,0 0 1,45 133 10,-45-132-11,0-1 1,0 0 0,22-22 1,-22 44-1,0-22 0,0 0 1,0 1-2,22-23 1,-22 22 1,0 0 2,0 0 0,0 0 14,22-22 67,0 0-75,-22 22-3,22-22-6,0 0 3,-22 22-4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3.7044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10-19T23:23:53.7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997">
    <iact:property name="dataType"/>
    <iact:actionData xml:id="d0">
      <inkml:trace xmlns:inkml="http://www.w3.org/2003/InkML" xml:id="stk0" contextRef="#ctx0" brushRef="#br0">15350 12560 0,'0'22'3,"-22"-22"7,-22 44-2,21-44-5,23 23-1,-22-23-2,22 22 2,-22-22 0,22 22 0,-22-22 0,0 0 1,22 22 0,-22 0-1,-1-22 2,23 22-3,-22-22 0,22 22 3,-22-22-3,0 23 4,0-23 0,22 22-4,-22-22 0,22 22 1,-22-22 1,-1 22 4,1 0-5,0-22-1,22 22 1,-22-22-1,22 23 0,-22-1 1,-22 22 3,21-22-3,23 0-1,-22-22 0,22 22 0,-22-22 0,22 23 0,-22-23 0,22 22 1,-22-22-1,22 22 0,-22-22 4,-23 88-4,23-88 0,22 23 0,-22-23 0,22 22 0,-22-22-1,22 22 1,0 0 0,-22-22 0,22 22 0,-22-22 1,22 22 3,-45 45-4,23-67 0,22 22 0,0 0 0,-22-22 0,22 22 0,0 0 0,-22-22 1,22 23-1,0-1 0,0 0 4,-22 0-3,22 0-2,0 0 1,0 1 3,-22-23-1,22 22-2,0 0 2,0 0 2,0 0 0,0 0-3,0 0 2,-23-22 1,23 45-4,0-23 1,0 0 0,0 22 4,0-22-1,0 23-5,0-23 1,-22-22 1,22 22-1,0 0 0,0 0 4,0 1-3,0 21 2,0 0-3,-22-44 1,22 22-2,0 0 1,0 1 1,0-1 0,0 0-1,0 0 1,0 0 4,0 0-5,0 1 0,0-1 0,0 0 1,0 0 2,0 0-3,0 0 2,0 0 1,0 1-3,0-1 2,0 0-2,0 0 3,0 0-1,22-22 1,-22 22-3,0 0 1,0 1 1,22-1 0,-22 44 10,23-66-12,-23 22 0,0 1 2,0-1 0,0 0 1,0 0-2,22-22 1,-22 22-2,0 0 2,0 0-1,0 1 1,0 21 5,22-22-7,-22 0 1,0 0 0,0 0 0,22 45 6,-22-45-7,0 0 0,0 0 0,0 1 1,0-1 1,22-22 1,-22 44-4,0-22 2,0 0 0,22-22-1,-22 22 0,0 1 0,0-1 0,0 0 1,0 0-1,22-22 5,-22 89-6,23-67 3,-23 0-2,0 0 0,0 0 1,0 0-1,22-22 1,-22 23-1,0-1 0,0 0 4,0 44-4,0-44 1,0 1-1,0-1 1,0 0 0,22-22 1,-22 22-2,0 0 3,0 0-3,0 1 0,0-1 1,0 0 1,0 0 0,0 0-2,22-22 1,-22 22 2,0 0-2,0 1 1,0-1-1,22-22 3,-22 22 0,0 0-4,22 67 16,-22-67-13,0 0 9,22 22-12,-22-22 1,0 1 0,23-23 0,-23 22 1,0 0-1,0 0 1,22-22-2,-22 22 2,0 0-2,0 0 2,22-22-1,-22 23 0,0-1-1,0 0 3,0 0-1,22-22 0,-22 44-1,22-44 0,-22 23 0,22-1 2,-22 0-3,0 0 1,23 0 2,-23 0-2,22-22-1,-22 22 0,0 1 1,22-1 1,0-22 0,-22 22 3,22 22-6,0-44 2,-22 22 0,0 0 2,22 1-3,1-23 0,-23 22 0,22-22 1,-22 22-1,0 0 3,22-22-4,-22 22 3,22-22-2,-22 22 2,22-22-2,-22 23 0,22-23 2,-22 22-1,22-22-2,-22 22 3,23-22-1,-23 22 2,22-22-1,-22 22 0,44 22 9,-22-44-8,-22 23-2,22-23 5,-22 22-4,23-22 1,-23 22 2,22-22-5,0 0 4,-22 22-3,22-22 7,-22 22-4,0 0 75,22-22-73,-22 23-5,0-1 11,22-22 3</inkml:trace>
    </iact:actionData>
  </iact:action>
  <iact:action type="add" startTime="35275">
    <iact:property name="dataType"/>
    <iact:actionData xml:id="d1">
      <inkml:trace xmlns:inkml="http://www.w3.org/2003/InkML" xml:id="stk1" contextRef="#ctx0" brushRef="#br0">731 16148 0,'-22'0'11,"22"23"-7,-22-23-3,22 22 5,-22-22-4,22 22 3,-22 0-1,0 0 0,22 0 2,-23-22-1,23 23-4,0-1 6,-22-22-5,22 22 3,-22-22-1,22 22 0,-22-22 3,22 22-5,0 0 7,-22-22-8,22 22 4,-22-22-1,22 23-2,0-1 2,0 0 6,-23 0-8,23 22 10,0-22-10,-22 1 1,22-1 5,0 0-5,0 0 8,-22 0-4,22 0-6,0 1 5,0-1 0,-22-22-5,22 22 1,0 0 3,0 0-1,-22-22-2,22 22 2,0 0 0,0 1 4,-22-23-3,22 22 0,0 0-3,0 0 0,0 0 2,0 0 2,0 0 2,-22-22-4,22 23-4,0-1 10,0 0-3,0 0 1,0 0 2,0 0-5,0 1 5,0-1-2,0 0-4,-23-22 2,23 22-3,0 0 4,0 0 4,0 0-5,0 1 3,23-23 5,-23 22-10,0 0 11,22-22-10,-22 22-3,0 0 6,22-22-6,-22 22 8,22 1-7,0-23 5,-22 22-5,22-22 8,-22 22-10,22-22 7,-22 22 16,23-22-4,-1 0 5,0 0 82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3F56D-0941-5147-9570-3BAC75E6ED83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9CB4E-FE54-9A4B-941C-E4CA7EFCB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34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9CB4E-FE54-9A4B-941C-E4CA7EFCB4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09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5EECA-32BC-4147-8810-4F2D2474BC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37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nhhhh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5EECA-32BC-4147-8810-4F2D2474BC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98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9CB4E-FE54-9A4B-941C-E4CA7EFCB4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84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5EECA-32BC-4147-8810-4F2D2474BC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96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A2EC8-F54C-2F46-A024-8218BBC47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602C33-DFAE-674D-A9EF-2E283517E8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26502-6CEC-5F46-9228-7D9B45936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A1412-71B9-A749-8C66-7A2A9AA4A5FE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D8F1F-FE07-5346-B679-5CE4C6349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FB2FC-B1FE-3045-AAB9-E782D287D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2BF5-5767-1442-BB9E-4565B698B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45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A6E24-9F6F-854F-8FBF-0A417AF6B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E98B17-5055-B345-B3E4-AC636557D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62E22-F5AB-2746-A0CE-E7E49358E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A1412-71B9-A749-8C66-7A2A9AA4A5FE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D4DC8-58CE-054B-9A71-513A03853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564E7-700D-7F46-B2C0-FF5383248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2BF5-5767-1442-BB9E-4565B698B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87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E12D99-407D-524D-873C-FDB60131C7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4331F9-6489-B84C-89B3-EF23AB6E0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9C088-E1D0-7943-A915-18E724C0E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A1412-71B9-A749-8C66-7A2A9AA4A5FE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ACA74-8228-624A-A2CD-25B2CBE24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E3152-ACC4-3644-9F99-D6C10E971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2BF5-5767-1442-BB9E-4565B698B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16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F94F2-E83C-7A43-9934-31326061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7CF60-E3A9-D140-8A82-4797C5697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FD882-1388-BE4A-812C-D4C181719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A1412-71B9-A749-8C66-7A2A9AA4A5FE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41FE1-FABD-3C4F-A30C-3C8045229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3D86E-4F50-934D-9213-312A6F091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2BF5-5767-1442-BB9E-4565B698B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5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72250-F577-E14F-BF8A-AD5272600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FA51D-FDDA-294F-8DF4-FF48C593A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53C55-4370-C848-9045-A0019EC1B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A1412-71B9-A749-8C66-7A2A9AA4A5FE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65721-25B3-2442-B61D-9D519E19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C23C5-8839-5948-9C25-D219EA7B7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2BF5-5767-1442-BB9E-4565B698B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05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B151D-296A-E24C-B723-9BBA7301F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6983A-4A33-4C44-ACF0-AB7A187A1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CA291-767B-0F4C-9294-701D9A57B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86D39-D245-234D-81C8-3309AC464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A1412-71B9-A749-8C66-7A2A9AA4A5FE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8E8D42-2A8A-3346-8D79-64211EB43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0320E-036F-AB4E-AC0C-1A600E9D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2BF5-5767-1442-BB9E-4565B698B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26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85A9C-A28D-A040-A5DC-527BA4E6C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0E211-8D73-DD48-915C-D944E5CCA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E4892-7366-754E-B8E5-F99B4889E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2FB1DE-3425-2B48-8EDC-1D8596143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0B516C-C9B5-7043-8AE1-0E293E9AF5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1C9F37-CFDD-2E4C-91FD-D53D48504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A1412-71B9-A749-8C66-7A2A9AA4A5FE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912119-97F1-5643-9572-705BE83AD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C8A71E-EC9D-0F4C-8A85-1F172CEC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2BF5-5767-1442-BB9E-4565B698B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52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A50B-E8FD-F240-A2DA-B3D7E3B1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2EE7A4-DB99-9D49-9D03-D9D6DC0AE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A1412-71B9-A749-8C66-7A2A9AA4A5FE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D5C9ED-0B0B-6044-BA79-54DBAB214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898A53-4FD7-C047-A6DF-2AE9B1DC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2BF5-5767-1442-BB9E-4565B698B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27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0071C4-8461-9342-AE95-1F1CC21F1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A1412-71B9-A749-8C66-7A2A9AA4A5FE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C3541-C2AF-9D46-82E1-E84D5CCF5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A8929-B408-F340-B83E-70DB3B16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2BF5-5767-1442-BB9E-4565B698B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8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5E81E-3E53-004C-9296-9651C112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39163-DDED-8248-B3C0-FA03792CA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A55042-FB1A-394E-A598-653DBE94E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95DFC-2836-BD47-B699-97BBB0D64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A1412-71B9-A749-8C66-7A2A9AA4A5FE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28E9C1-AFD1-7F4F-9878-672EA75DC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E5591-1C21-0647-95A4-07FF7149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2BF5-5767-1442-BB9E-4565B698B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20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C7C07-9B7F-A548-A776-5B8439FDC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6730C1-02FD-1543-A816-4A769DD41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0D91C-90BE-664F-B8CC-06F4E52CE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3D77E0-3D77-254E-8A17-70D47AB3F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A1412-71B9-A749-8C66-7A2A9AA4A5FE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E6BB09-184B-F043-B9BA-A0BDF88DE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814A3-3B0F-7A49-829D-E1DEE767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2BF5-5767-1442-BB9E-4565B698B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28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537DF5-3487-F541-A5A8-BC9795DDD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1B2FE-9EDD-E843-89F5-A74281EBE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2565A-F206-1E4B-BF61-E1C58A1658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A1412-71B9-A749-8C66-7A2A9AA4A5FE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51881-641C-D84C-BD0E-9E57DF4D4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ACEEA-1DDD-DB4A-B2A7-5DAB23CF3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D2BF5-5767-1442-BB9E-4565B698B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89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1.png"/><Relationship Id="rId5" Type="http://schemas.microsoft.com/office/2011/relationships/inkAction" Target="../ink/inkAction1.xml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0.png"/><Relationship Id="rId5" Type="http://schemas.microsoft.com/office/2011/relationships/inkAction" Target="../ink/inkAction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6.png"/><Relationship Id="rId5" Type="http://schemas.openxmlformats.org/officeDocument/2006/relationships/image" Target="../media/image3.emf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60.png"/><Relationship Id="rId5" Type="http://schemas.microsoft.com/office/2011/relationships/inkAction" Target="../ink/inkAction3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6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6.png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6.jpe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8.jpe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9.png"/><Relationship Id="rId5" Type="http://schemas.openxmlformats.org/officeDocument/2006/relationships/image" Target="../media/image50.png"/><Relationship Id="rId10" Type="http://schemas.openxmlformats.org/officeDocument/2006/relationships/image" Target="../media/image22.jpe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jp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3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75DC-8243-0544-AD54-99C398425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9344" y="-273496"/>
            <a:ext cx="9144000" cy="2990979"/>
          </a:xfrm>
        </p:spPr>
        <p:txBody>
          <a:bodyPr/>
          <a:lstStyle/>
          <a:p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Fat</a:t>
            </a:r>
            <a:r>
              <a:rPr lang="zh-CN" altLang="en-US" dirty="0"/>
              <a:t> </a:t>
            </a:r>
            <a:r>
              <a:rPr lang="en-US" altLang="zh-CN" dirty="0"/>
              <a:t>Assignment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2F83E2-3409-194B-A600-F7D044822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94043"/>
            <a:ext cx="9144000" cy="2752193"/>
          </a:xfrm>
        </p:spPr>
        <p:txBody>
          <a:bodyPr>
            <a:noAutofit/>
          </a:bodyPr>
          <a:lstStyle/>
          <a:p>
            <a:pPr algn="l"/>
            <a:r>
              <a:rPr lang="en-US" altLang="zh-CN" sz="2800" dirty="0"/>
              <a:t>Stat</a:t>
            </a:r>
            <a:r>
              <a:rPr lang="zh-CN" altLang="en-US" sz="2800" dirty="0"/>
              <a:t> </a:t>
            </a:r>
            <a:r>
              <a:rPr lang="en-US" altLang="zh-CN" sz="2800" dirty="0"/>
              <a:t>628</a:t>
            </a:r>
            <a:r>
              <a:rPr lang="zh-CN" altLang="en-US" sz="2800" dirty="0"/>
              <a:t> </a:t>
            </a:r>
            <a:r>
              <a:rPr lang="en-US" altLang="zh-CN" sz="2800" dirty="0"/>
              <a:t>Module</a:t>
            </a:r>
            <a:r>
              <a:rPr lang="zh-CN" altLang="en-US" sz="2800" dirty="0"/>
              <a:t> </a:t>
            </a:r>
            <a:r>
              <a:rPr lang="en-US" altLang="zh-CN" sz="2800" dirty="0"/>
              <a:t>2</a:t>
            </a:r>
          </a:p>
          <a:p>
            <a:pPr algn="l"/>
            <a:r>
              <a:rPr lang="en-US" altLang="zh-CN" sz="2800" dirty="0"/>
              <a:t>RUI</a:t>
            </a:r>
            <a:r>
              <a:rPr lang="zh-CN" altLang="en-US" sz="2800" dirty="0"/>
              <a:t> </a:t>
            </a:r>
            <a:r>
              <a:rPr lang="en-US" altLang="zh-CN" sz="2800" dirty="0"/>
              <a:t>HUANG</a:t>
            </a:r>
          </a:p>
          <a:p>
            <a:pPr algn="l"/>
            <a:r>
              <a:rPr lang="en-US" altLang="zh-CN" sz="2800" dirty="0"/>
              <a:t>CHENYANG</a:t>
            </a:r>
            <a:r>
              <a:rPr lang="zh-CN" altLang="en-US" sz="2800" dirty="0"/>
              <a:t> </a:t>
            </a:r>
            <a:r>
              <a:rPr lang="en-US" altLang="zh-CN" sz="2800" dirty="0"/>
              <a:t>JIANG</a:t>
            </a:r>
          </a:p>
          <a:p>
            <a:pPr algn="l"/>
            <a:r>
              <a:rPr lang="en-US" altLang="zh-CN" sz="2800" dirty="0" err="1"/>
              <a:t>HanGyu</a:t>
            </a:r>
            <a:r>
              <a:rPr lang="zh-CN" altLang="en-US" sz="2800" dirty="0"/>
              <a:t> </a:t>
            </a:r>
            <a:r>
              <a:rPr lang="en-US" altLang="zh-CN" sz="2800" dirty="0"/>
              <a:t>KANG</a:t>
            </a:r>
          </a:p>
          <a:p>
            <a:pPr algn="l"/>
            <a:r>
              <a:rPr lang="en-US" altLang="zh-CN" sz="2800" dirty="0"/>
              <a:t>ENZE</a:t>
            </a:r>
            <a:r>
              <a:rPr lang="zh-CN" altLang="en-US" sz="2800" dirty="0"/>
              <a:t> </a:t>
            </a:r>
            <a:r>
              <a:rPr lang="en-US" altLang="zh-CN" sz="2800" dirty="0"/>
              <a:t>WANG</a:t>
            </a:r>
            <a:endParaRPr lang="en-US" sz="28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1E6554E-2DBC-1E45-8429-2941F3CE03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5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4"/>
    </mc:Choice>
    <mc:Fallback xmlns="">
      <p:transition spd="slow" advTm="8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75F7C-D823-9F4C-9CC4-6230E5C97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Variables</a:t>
            </a:r>
            <a:r>
              <a:rPr lang="zh-CN" altLang="en-US" sz="3600" dirty="0"/>
              <a:t> </a:t>
            </a:r>
            <a:r>
              <a:rPr lang="en-US" altLang="zh-CN" sz="3600" dirty="0"/>
              <a:t>Selection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Subsets</a:t>
            </a:r>
            <a:r>
              <a:rPr lang="zh-CN" altLang="en-US" sz="3600" dirty="0"/>
              <a:t> </a:t>
            </a:r>
            <a:r>
              <a:rPr lang="en-US" altLang="zh-CN" sz="3600" dirty="0"/>
              <a:t>Method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8AA58-9E3D-874D-9BFB-4CFF46B29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464"/>
            <a:ext cx="10744200" cy="47504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Subsets</a:t>
            </a:r>
            <a:r>
              <a:rPr lang="zh-CN" altLang="en-US" sz="2000" dirty="0"/>
              <a:t> </a:t>
            </a:r>
            <a:r>
              <a:rPr lang="en-US" altLang="zh-CN" sz="2000" dirty="0"/>
              <a:t>method</a:t>
            </a:r>
            <a:r>
              <a:rPr lang="zh-CN" altLang="en-US" sz="2000" dirty="0"/>
              <a:t> </a:t>
            </a:r>
            <a:r>
              <a:rPr lang="en-US" altLang="zh-CN" sz="2000" dirty="0"/>
              <a:t>find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subset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</a:t>
            </a:r>
            <a:r>
              <a:rPr lang="zh-CN" altLang="en-US" sz="2000" dirty="0"/>
              <a:t> </a:t>
            </a:r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good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predict</a:t>
            </a:r>
            <a:r>
              <a:rPr lang="zh-CN" altLang="en-US" sz="2000" dirty="0"/>
              <a:t> </a:t>
            </a:r>
            <a:r>
              <a:rPr lang="en-US" altLang="zh-CN" sz="2000" dirty="0"/>
              <a:t>BODYFAT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better</a:t>
            </a:r>
            <a:r>
              <a:rPr lang="zh-CN" altLang="en-US" sz="2000" dirty="0"/>
              <a:t> </a:t>
            </a:r>
            <a:r>
              <a:rPr lang="en-US" altLang="zh-CN" sz="2000" dirty="0" err="1"/>
              <a:t>Rsquared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BIC</a:t>
            </a:r>
          </a:p>
          <a:p>
            <a:pPr marL="0" indent="0">
              <a:buNone/>
            </a:pPr>
            <a:r>
              <a:rPr lang="en-US" altLang="zh-CN" sz="2000" dirty="0"/>
              <a:t>Here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only</a:t>
            </a:r>
            <a:r>
              <a:rPr lang="zh-CN" altLang="en-US" sz="2000" dirty="0"/>
              <a:t> </a:t>
            </a:r>
            <a:r>
              <a:rPr lang="en-US" altLang="zh-CN" sz="2000" dirty="0"/>
              <a:t>give</a:t>
            </a:r>
            <a:r>
              <a:rPr lang="zh-CN" altLang="en-US" sz="2000" dirty="0"/>
              <a:t> </a:t>
            </a:r>
            <a:r>
              <a:rPr lang="en-US" altLang="zh-CN" sz="2000" dirty="0"/>
              <a:t>results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full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4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</a:t>
            </a:r>
            <a:r>
              <a:rPr lang="zh-CN" altLang="en-US" sz="2000" dirty="0"/>
              <a:t> </a:t>
            </a:r>
            <a:r>
              <a:rPr lang="en-US" altLang="zh-CN" sz="2000" dirty="0"/>
              <a:t>including</a:t>
            </a:r>
            <a:r>
              <a:rPr lang="zh-CN" altLang="en-US" sz="2000" dirty="0"/>
              <a:t> </a:t>
            </a:r>
            <a:r>
              <a:rPr lang="en-US" altLang="zh-CN" sz="2000" dirty="0"/>
              <a:t>square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log</a:t>
            </a:r>
            <a:r>
              <a:rPr lang="zh-CN" altLang="en-US" sz="2000" dirty="0"/>
              <a:t> </a:t>
            </a:r>
            <a:r>
              <a:rPr lang="en-US" altLang="zh-CN" sz="2000" dirty="0"/>
              <a:t>transformation.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sz="2000" dirty="0" err="1"/>
              <a:t>BODYFAT~LogABDOMEN</a:t>
            </a:r>
            <a:r>
              <a:rPr lang="zh-CN" altLang="en-US" sz="2000" dirty="0"/>
              <a:t>     </a:t>
            </a:r>
            <a:r>
              <a:rPr lang="en-US" altLang="zh-CN" sz="2000" dirty="0"/>
              <a:t>				Adjusted</a:t>
            </a:r>
            <a:r>
              <a:rPr lang="zh-CN" altLang="en-US" sz="2000" dirty="0"/>
              <a:t> </a:t>
            </a:r>
            <a:r>
              <a:rPr lang="en-US" altLang="zh-CN" sz="2000" dirty="0" err="1"/>
              <a:t>Rsquared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sz="2000" dirty="0"/>
              <a:t>0.6674660</a:t>
            </a:r>
          </a:p>
          <a:p>
            <a:r>
              <a:rPr lang="en-US" sz="2000" dirty="0"/>
              <a:t>BODYFAT~ABDOMEN + </a:t>
            </a:r>
            <a:r>
              <a:rPr lang="en-US" sz="2000" dirty="0" err="1"/>
              <a:t>sqWEIGHT</a:t>
            </a:r>
            <a:r>
              <a:rPr lang="zh-CN" altLang="en-US" sz="2000" dirty="0"/>
              <a:t>   </a:t>
            </a:r>
            <a:r>
              <a:rPr lang="en-US" altLang="zh-CN" sz="2000" dirty="0"/>
              <a:t>			Adjusted</a:t>
            </a:r>
            <a:r>
              <a:rPr lang="zh-CN" altLang="en-US" sz="2000" dirty="0"/>
              <a:t> </a:t>
            </a:r>
            <a:r>
              <a:rPr lang="en-US" altLang="zh-CN" sz="2000" dirty="0" err="1"/>
              <a:t>Rsquared</a:t>
            </a:r>
            <a:r>
              <a:rPr lang="en-US" altLang="zh-CN" sz="2000" dirty="0"/>
              <a:t> = </a:t>
            </a:r>
            <a:r>
              <a:rPr lang="en-US" sz="2000" dirty="0"/>
              <a:t>0.7252191</a:t>
            </a:r>
          </a:p>
          <a:p>
            <a:r>
              <a:rPr lang="en-US" sz="2000" dirty="0" err="1"/>
              <a:t>BODYFAT~sqWRIST</a:t>
            </a:r>
            <a:r>
              <a:rPr lang="en-US" sz="2000" dirty="0"/>
              <a:t> + </a:t>
            </a:r>
            <a:r>
              <a:rPr lang="en-US" sz="2000" dirty="0" err="1"/>
              <a:t>sqWEIGHT</a:t>
            </a:r>
            <a:r>
              <a:rPr lang="en-US" sz="2000" dirty="0"/>
              <a:t> + ABDOMEN		</a:t>
            </a:r>
            <a:r>
              <a:rPr lang="en-US" altLang="zh-CN" sz="2000" dirty="0"/>
              <a:t>Adjusted</a:t>
            </a:r>
            <a:r>
              <a:rPr lang="zh-CN" altLang="en-US" sz="2000" dirty="0"/>
              <a:t> </a:t>
            </a:r>
            <a:r>
              <a:rPr lang="en-US" altLang="zh-CN" sz="2000" dirty="0" err="1"/>
              <a:t>Rsquared</a:t>
            </a:r>
            <a:r>
              <a:rPr lang="en-US" altLang="zh-CN" sz="2000" dirty="0"/>
              <a:t> = </a:t>
            </a:r>
            <a:r>
              <a:rPr lang="en-US" sz="2000" dirty="0"/>
              <a:t>0.7349010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subsets</a:t>
            </a:r>
            <a:r>
              <a:rPr lang="zh-CN" altLang="en-US" sz="2000" dirty="0"/>
              <a:t> </a:t>
            </a:r>
            <a:r>
              <a:rPr lang="en-US" altLang="zh-CN" sz="2000" dirty="0"/>
              <a:t>method</a:t>
            </a:r>
            <a:r>
              <a:rPr lang="zh-CN" altLang="en-US" sz="2000" dirty="0"/>
              <a:t> </a:t>
            </a:r>
            <a:r>
              <a:rPr lang="en-US" altLang="zh-CN" sz="2000" dirty="0"/>
              <a:t>results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four</a:t>
            </a:r>
            <a:r>
              <a:rPr lang="zh-CN" altLang="en-US" sz="2000" dirty="0"/>
              <a:t> </a:t>
            </a:r>
            <a:r>
              <a:rPr lang="en-US" altLang="zh-CN" sz="2000" dirty="0"/>
              <a:t>full</a:t>
            </a:r>
            <a:r>
              <a:rPr lang="zh-CN" altLang="en-US" sz="2000" dirty="0"/>
              <a:t> </a:t>
            </a:r>
            <a:r>
              <a:rPr lang="en-US" altLang="zh-CN" sz="2000" dirty="0"/>
              <a:t>models,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sz="2000" dirty="0"/>
              <a:t>ABDOMEN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its</a:t>
            </a:r>
            <a:r>
              <a:rPr lang="zh-CN" altLang="en-US" sz="2000" dirty="0"/>
              <a:t> </a:t>
            </a:r>
            <a:r>
              <a:rPr lang="en-US" altLang="zh-CN" sz="2000" dirty="0"/>
              <a:t>transformation</a:t>
            </a:r>
            <a:r>
              <a:rPr lang="zh-CN" altLang="en-US" sz="2000" dirty="0"/>
              <a:t> </a:t>
            </a:r>
            <a:r>
              <a:rPr lang="en-US" sz="2000" dirty="0"/>
              <a:t>is the most important variable. WEIGHT, WRIST are also very important.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There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no</a:t>
            </a:r>
            <a:r>
              <a:rPr lang="zh-CN" altLang="en-US" sz="2000" dirty="0"/>
              <a:t> </a:t>
            </a:r>
            <a:r>
              <a:rPr lang="en-US" altLang="zh-CN" sz="2000" dirty="0"/>
              <a:t>obvious</a:t>
            </a:r>
            <a:r>
              <a:rPr lang="zh-CN" altLang="en-US" sz="2000" dirty="0"/>
              <a:t> </a:t>
            </a:r>
            <a:r>
              <a:rPr lang="en-US" altLang="zh-CN" sz="2000" dirty="0"/>
              <a:t>improvement</a:t>
            </a:r>
            <a:r>
              <a:rPr lang="zh-CN" altLang="en-US" sz="2000" dirty="0"/>
              <a:t> </a:t>
            </a:r>
            <a:r>
              <a:rPr lang="en-US" altLang="zh-CN" sz="2000" dirty="0"/>
              <a:t>when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number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than</a:t>
            </a:r>
            <a:r>
              <a:rPr lang="zh-CN" altLang="en-US" sz="2000" dirty="0"/>
              <a:t> </a:t>
            </a:r>
            <a:r>
              <a:rPr lang="en-US" altLang="zh-CN" sz="2000" dirty="0"/>
              <a:t>3.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AB9CEEA-D2C3-4156-8826-DED4B61A87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8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80"/>
    </mc:Choice>
    <mc:Fallback xmlns="">
      <p:transition spd="slow" advTm="15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8198-37ED-B345-A890-82DC8154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0"/>
            <a:ext cx="11219688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Variables</a:t>
            </a:r>
            <a:r>
              <a:rPr lang="zh-CN" altLang="en-US" sz="3600" dirty="0"/>
              <a:t> </a:t>
            </a:r>
            <a:r>
              <a:rPr lang="en-US" altLang="zh-CN" sz="3600" dirty="0"/>
              <a:t>Selection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Direction</a:t>
            </a:r>
            <a:r>
              <a:rPr lang="zh-CN" altLang="en-US" sz="3600" dirty="0"/>
              <a:t> </a:t>
            </a:r>
            <a:r>
              <a:rPr lang="en-US" altLang="zh-CN" sz="3600" dirty="0"/>
              <a:t>Search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6781D-128D-8345-B16C-1EAFBED52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053" y="1106424"/>
            <a:ext cx="10610747" cy="6586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ea typeface="+mj-ea"/>
              </a:rPr>
              <a:t>Direction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search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find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the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best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model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by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adding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or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removing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variables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from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forward,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backward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and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both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directions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for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better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BIC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and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AIC.</a:t>
            </a:r>
            <a:r>
              <a:rPr lang="zh-CN" altLang="en-US" sz="2000" dirty="0">
                <a:ea typeface="+mj-ea"/>
              </a:rPr>
              <a:t> </a:t>
            </a:r>
            <a:endParaRPr lang="en-US" altLang="zh-CN" sz="2000" dirty="0">
              <a:ea typeface="+mj-ea"/>
            </a:endParaRPr>
          </a:p>
          <a:p>
            <a:pPr marL="0" indent="0">
              <a:buNone/>
            </a:pPr>
            <a:r>
              <a:rPr lang="en-US" altLang="zh-CN" sz="2000" dirty="0">
                <a:ea typeface="+mj-ea"/>
              </a:rPr>
              <a:t>Here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we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only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give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results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from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forward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direction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search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with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BIC:</a:t>
            </a:r>
          </a:p>
          <a:p>
            <a:pPr marL="0" indent="0">
              <a:buNone/>
            </a:pPr>
            <a:endParaRPr lang="en-US" altLang="zh-CN" sz="2000" dirty="0"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BODYFAT ~ ABDOMEN + WEIGHT + WRIST + FOREARM</a:t>
            </a:r>
            <a:r>
              <a:rPr lang="en-US" sz="2000" dirty="0">
                <a:ea typeface="+mj-ea"/>
              </a:rPr>
              <a:t>	</a:t>
            </a:r>
            <a:r>
              <a:rPr lang="en-US" sz="2000" dirty="0"/>
              <a:t>BIC=717.64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BODYFAT ~ </a:t>
            </a:r>
            <a:r>
              <a:rPr lang="en-US" sz="2000" dirty="0" err="1"/>
              <a:t>LogABDOMEN</a:t>
            </a:r>
            <a:r>
              <a:rPr lang="en-US" sz="2000" dirty="0"/>
              <a:t> + </a:t>
            </a:r>
            <a:r>
              <a:rPr lang="en-US" sz="2000" dirty="0" err="1"/>
              <a:t>LogWEIGHT</a:t>
            </a:r>
            <a:r>
              <a:rPr lang="en-US" sz="2000" dirty="0"/>
              <a:t> + </a:t>
            </a:r>
            <a:r>
              <a:rPr lang="en-US" sz="2000" dirty="0" err="1"/>
              <a:t>LogWRIST</a:t>
            </a:r>
            <a:r>
              <a:rPr lang="en-US" sz="2000" dirty="0">
                <a:ea typeface="+mj-ea"/>
              </a:rPr>
              <a:t>	</a:t>
            </a:r>
            <a:r>
              <a:rPr lang="en-US" sz="2000" dirty="0"/>
              <a:t>BIC=714.86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BODYFAT ~ </a:t>
            </a:r>
            <a:r>
              <a:rPr lang="en-US" sz="2000" dirty="0" err="1"/>
              <a:t>sqABDOMEN</a:t>
            </a:r>
            <a:r>
              <a:rPr lang="en-US" sz="2000" dirty="0"/>
              <a:t> + </a:t>
            </a:r>
            <a:r>
              <a:rPr lang="en-US" sz="2000" dirty="0" err="1"/>
              <a:t>sqWEIGHT</a:t>
            </a:r>
            <a:r>
              <a:rPr lang="en-US" sz="2000" dirty="0"/>
              <a:t> + </a:t>
            </a:r>
            <a:r>
              <a:rPr lang="en-US" sz="2000" dirty="0" err="1"/>
              <a:t>sqTHIGH</a:t>
            </a:r>
            <a:r>
              <a:rPr lang="en-US" sz="2000" dirty="0">
                <a:ea typeface="+mj-ea"/>
              </a:rPr>
              <a:t>	</a:t>
            </a:r>
            <a:r>
              <a:rPr lang="en-US" sz="2000" dirty="0"/>
              <a:t>BIC=725.31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BODYFAT ~ </a:t>
            </a:r>
            <a:r>
              <a:rPr lang="en-US" sz="2000" dirty="0" err="1"/>
              <a:t>LogABDOMEN</a:t>
            </a:r>
            <a:r>
              <a:rPr lang="en-US" sz="2000" dirty="0"/>
              <a:t> + WEIGHT + WRIST</a:t>
            </a:r>
            <a:r>
              <a:rPr lang="en-US" sz="2000" dirty="0">
                <a:ea typeface="+mj-ea"/>
              </a:rPr>
              <a:t>		</a:t>
            </a:r>
            <a:r>
              <a:rPr lang="en-US" sz="2000" dirty="0"/>
              <a:t>BIC=708.82</a:t>
            </a:r>
          </a:p>
          <a:p>
            <a:pPr marL="0" indent="0">
              <a:buNone/>
            </a:pPr>
            <a:endParaRPr lang="en-US" altLang="zh-CN" sz="2000" dirty="0">
              <a:ea typeface="+mj-ea"/>
            </a:endParaRPr>
          </a:p>
          <a:p>
            <a:pPr marL="0" indent="0">
              <a:buNone/>
            </a:pPr>
            <a:r>
              <a:rPr lang="en-US" altLang="zh-CN" sz="2000" dirty="0">
                <a:ea typeface="+mj-ea"/>
              </a:rPr>
              <a:t>BIC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will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give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simpler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models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than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AIC.</a:t>
            </a:r>
            <a:r>
              <a:rPr lang="zh-CN" altLang="en-US" sz="2000" dirty="0">
                <a:ea typeface="+mj-ea"/>
              </a:rPr>
              <a:t> </a:t>
            </a:r>
            <a:endParaRPr lang="en-US" altLang="zh-CN" sz="2000" dirty="0">
              <a:ea typeface="+mj-ea"/>
            </a:endParaRPr>
          </a:p>
          <a:p>
            <a:pPr marL="0" indent="0">
              <a:buNone/>
            </a:pPr>
            <a:endParaRPr lang="en-US" sz="2000" dirty="0">
              <a:ea typeface="+mj-ea"/>
            </a:endParaRPr>
          </a:p>
          <a:p>
            <a:pPr marL="0" indent="0">
              <a:buNone/>
            </a:pPr>
            <a:r>
              <a:rPr lang="en-US" sz="2000" dirty="0">
                <a:ea typeface="+mj-ea"/>
              </a:rPr>
              <a:t>ABDOMEN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and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its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transformation</a:t>
            </a:r>
            <a:r>
              <a:rPr lang="en-US" sz="2000" dirty="0">
                <a:ea typeface="+mj-ea"/>
              </a:rPr>
              <a:t> is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also</a:t>
            </a:r>
            <a:r>
              <a:rPr lang="en-US" sz="2000" dirty="0">
                <a:ea typeface="+mj-ea"/>
              </a:rPr>
              <a:t> the most important variable</a:t>
            </a:r>
            <a:r>
              <a:rPr lang="en-US" altLang="zh-CN" sz="2000" dirty="0">
                <a:ea typeface="+mj-ea"/>
              </a:rPr>
              <a:t>,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followed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by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WEIGHT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and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WRIST.</a:t>
            </a:r>
          </a:p>
          <a:p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4A70A7C-93B9-46B3-BAD1-F764059F1B7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09200" y="2400480"/>
              <a:ext cx="247320" cy="1762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4A70A7C-93B9-46B3-BAD1-F764059F1B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99840" y="2391120"/>
                <a:ext cx="266040" cy="17812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79856F3D-654F-45C1-8329-6C9DB1FDB0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4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37"/>
    </mc:Choice>
    <mc:Fallback xmlns="">
      <p:transition spd="slow" advTm="23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CCFA7-0243-2241-B8DC-A0BD35B08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43" y="-23324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Variables</a:t>
            </a:r>
            <a:r>
              <a:rPr lang="zh-CN" altLang="en-US" sz="3600" dirty="0"/>
              <a:t> </a:t>
            </a:r>
            <a:r>
              <a:rPr lang="en-US" altLang="zh-CN" sz="3600" dirty="0"/>
              <a:t>Selection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Tree</a:t>
            </a:r>
            <a:r>
              <a:rPr lang="zh-CN" altLang="en-US" sz="3600" dirty="0"/>
              <a:t> </a:t>
            </a:r>
            <a:r>
              <a:rPr lang="en-US" altLang="zh-CN" sz="3600" dirty="0"/>
              <a:t>regression</a:t>
            </a:r>
            <a:endParaRPr lang="en-US" sz="36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71D06AC-8CF0-144B-A60A-976DB9C40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711073"/>
              </p:ext>
            </p:extLst>
          </p:nvPr>
        </p:nvGraphicFramePr>
        <p:xfrm>
          <a:off x="748845" y="3471844"/>
          <a:ext cx="4095630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562">
                  <a:extLst>
                    <a:ext uri="{9D8B030D-6E8A-4147-A177-3AD203B41FA5}">
                      <a16:colId xmlns:a16="http://schemas.microsoft.com/office/drawing/2014/main" val="2166841943"/>
                    </a:ext>
                  </a:extLst>
                </a:gridCol>
                <a:gridCol w="1435337">
                  <a:extLst>
                    <a:ext uri="{9D8B030D-6E8A-4147-A177-3AD203B41FA5}">
                      <a16:colId xmlns:a16="http://schemas.microsoft.com/office/drawing/2014/main" val="2320829040"/>
                    </a:ext>
                  </a:extLst>
                </a:gridCol>
                <a:gridCol w="1328731">
                  <a:extLst>
                    <a:ext uri="{9D8B030D-6E8A-4147-A177-3AD203B41FA5}">
                      <a16:colId xmlns:a16="http://schemas.microsoft.com/office/drawing/2014/main" val="38826593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Important</a:t>
                      </a:r>
                      <a:r>
                        <a:rPr lang="zh-CN" altLang="en-US" sz="2000" b="0" dirty="0">
                          <a:latin typeface="+mn-lt"/>
                        </a:rPr>
                        <a:t> </a:t>
                      </a:r>
                      <a:r>
                        <a:rPr lang="en-US" altLang="zh-CN" sz="2000" b="0" dirty="0">
                          <a:latin typeface="+mn-lt"/>
                        </a:rPr>
                        <a:t>Variables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Bagging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Boosting:</a:t>
                      </a:r>
                      <a:r>
                        <a:rPr lang="zh-CN" altLang="en-US" sz="2000" b="0" dirty="0">
                          <a:latin typeface="+mn-lt"/>
                        </a:rPr>
                        <a:t> </a:t>
                      </a:r>
                      <a:r>
                        <a:rPr lang="en-US" altLang="zh-CN" sz="2000" b="0" dirty="0">
                          <a:latin typeface="+mn-lt"/>
                        </a:rPr>
                        <a:t>depth=2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624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1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ABDOMEN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ABDOMEN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81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2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ADIPOSITY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891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3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WRIST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31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4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NECK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AGE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760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5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WEIGHT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WRIST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428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6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ADIPOSITY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BICEPS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902351"/>
                  </a:ext>
                </a:extLst>
              </a:tr>
            </a:tbl>
          </a:graphicData>
        </a:graphic>
      </p:graphicFrame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A56D37F6-C1A0-7942-AB93-E04223B08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328" y="502919"/>
            <a:ext cx="5937850" cy="5937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2B0309-9B34-0349-9D59-E63A76E1677C}"/>
              </a:ext>
            </a:extLst>
          </p:cNvPr>
          <p:cNvSpPr txBox="1"/>
          <p:nvPr/>
        </p:nvSpPr>
        <p:spPr>
          <a:xfrm>
            <a:off x="209628" y="736423"/>
            <a:ext cx="57037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Decision tree is a machine learning method that can be applied to both regression and classification problems. With decision tree, we can capture important variables</a:t>
            </a:r>
            <a:r>
              <a:rPr lang="zh-CN" altLang="en-US" sz="2000" dirty="0"/>
              <a:t> </a:t>
            </a:r>
            <a:r>
              <a:rPr lang="en-US" altLang="zh-CN" sz="2000" dirty="0"/>
              <a:t>if</a:t>
            </a:r>
            <a:r>
              <a:rPr lang="zh-CN" altLang="en-US" sz="2000" dirty="0"/>
              <a:t> </a:t>
            </a:r>
            <a:r>
              <a:rPr lang="en-US" altLang="zh-CN" sz="2000" dirty="0"/>
              <a:t>portion of data greatly changed when</a:t>
            </a:r>
            <a:r>
              <a:rPr lang="zh-CN" altLang="en-US" sz="2000" dirty="0"/>
              <a:t> </a:t>
            </a:r>
            <a:r>
              <a:rPr lang="en-US" altLang="zh-CN" sz="2000" dirty="0"/>
              <a:t>tree regression do binary splitting. We</a:t>
            </a:r>
            <a:r>
              <a:rPr lang="zh-CN" altLang="en-US" sz="2000" dirty="0"/>
              <a:t> </a:t>
            </a:r>
            <a:r>
              <a:rPr lang="en-US" altLang="zh-CN" sz="2000" dirty="0"/>
              <a:t>choose</a:t>
            </a:r>
            <a:r>
              <a:rPr lang="zh-CN" altLang="en-US" sz="2000" dirty="0"/>
              <a:t> </a:t>
            </a:r>
            <a:r>
              <a:rPr lang="en-US" altLang="zh-CN" sz="2000" dirty="0"/>
              <a:t>two</a:t>
            </a:r>
            <a:r>
              <a:rPr lang="zh-CN" altLang="en-US" sz="2000" dirty="0"/>
              <a:t> </a:t>
            </a:r>
            <a:r>
              <a:rPr lang="en-US" altLang="zh-CN" sz="2000" dirty="0"/>
              <a:t>best</a:t>
            </a:r>
            <a:r>
              <a:rPr lang="zh-CN" altLang="en-US" sz="2000" dirty="0"/>
              <a:t> </a:t>
            </a:r>
            <a:r>
              <a:rPr lang="en-US" altLang="zh-CN" sz="2000" dirty="0"/>
              <a:t>algorithms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their</a:t>
            </a:r>
            <a:r>
              <a:rPr lang="zh-CN" altLang="en-US" sz="2000" dirty="0"/>
              <a:t> </a:t>
            </a:r>
            <a:r>
              <a:rPr lang="en-US" altLang="zh-CN" sz="2000" dirty="0"/>
              <a:t>drop</a:t>
            </a:r>
            <a:r>
              <a:rPr lang="zh-CN" altLang="en-US" sz="2000" dirty="0"/>
              <a:t> </a:t>
            </a:r>
            <a:r>
              <a:rPr lang="en-US" altLang="zh-CN" sz="2000" dirty="0"/>
              <a:t>speed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MSE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got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rank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important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</a:t>
            </a:r>
            <a:r>
              <a:rPr lang="zh-CN" altLang="en-US" sz="2000" dirty="0"/>
              <a:t> </a:t>
            </a:r>
            <a:r>
              <a:rPr lang="en-US" altLang="zh-CN" sz="2000" dirty="0"/>
              <a:t>below,</a:t>
            </a:r>
            <a:r>
              <a:rPr lang="zh-CN" altLang="en-US" sz="2000" dirty="0"/>
              <a:t> </a:t>
            </a: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refer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code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detailed</a:t>
            </a:r>
            <a:r>
              <a:rPr lang="zh-CN" altLang="en-US" sz="2000" dirty="0"/>
              <a:t> </a:t>
            </a:r>
            <a:r>
              <a:rPr lang="en-US" altLang="zh-CN" sz="2000" dirty="0"/>
              <a:t>process.</a:t>
            </a:r>
            <a:endParaRPr lang="en-US" sz="20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E31C0DF-0116-4645-AB41-2EF23AF5547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2822" y="2013696"/>
              <a:ext cx="5470560" cy="41788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E31C0DF-0116-4645-AB41-2EF23AF554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3462" y="2004336"/>
                <a:ext cx="5489280" cy="4197600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Audio 38">
            <a:hlinkClick r:id="" action="ppaction://media"/>
            <a:extLst>
              <a:ext uri="{FF2B5EF4-FFF2-40B4-BE49-F238E27FC236}">
                <a16:creationId xmlns:a16="http://schemas.microsoft.com/office/drawing/2014/main" id="{F6B5AAF9-B497-4277-B29F-BA2D9CE04A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7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23"/>
    </mc:Choice>
    <mc:Fallback xmlns="">
      <p:transition spd="slow" advTm="25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F85A7-7E42-E44A-BD4F-36EFA379C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" y="-20707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Variables</a:t>
            </a:r>
            <a:r>
              <a:rPr lang="zh-CN" altLang="en-US" sz="3600" dirty="0"/>
              <a:t> </a:t>
            </a:r>
            <a:r>
              <a:rPr lang="en-US" altLang="zh-CN" sz="3600" dirty="0"/>
              <a:t>Selection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Summary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584BA-9980-694B-82A6-2C214E1BB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741" y="787844"/>
            <a:ext cx="11600517" cy="5282311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en-US" altLang="zh-CN" sz="2000" dirty="0"/>
              <a:t>19</a:t>
            </a:r>
            <a:r>
              <a:rPr lang="zh-CN" altLang="en-US" sz="2000" dirty="0"/>
              <a:t> </a:t>
            </a:r>
            <a:r>
              <a:rPr lang="en-US" altLang="zh-CN" sz="2000" dirty="0"/>
              <a:t>alternative</a:t>
            </a:r>
            <a:r>
              <a:rPr lang="zh-CN" altLang="en-US" sz="2000" dirty="0"/>
              <a:t> </a:t>
            </a:r>
            <a:r>
              <a:rPr lang="en-US" altLang="zh-CN" sz="2000" dirty="0"/>
              <a:t>models:</a:t>
            </a:r>
            <a:endParaRPr lang="en-US" sz="2000" dirty="0"/>
          </a:p>
          <a:p>
            <a:r>
              <a:rPr lang="en-US" sz="2000" dirty="0"/>
              <a:t>1 BODYFAT~ABDOMEN+HEIGHT+WRIST </a:t>
            </a:r>
          </a:p>
          <a:p>
            <a:r>
              <a:rPr lang="en-US" sz="2000" dirty="0"/>
              <a:t>2 BODYFAT~ABDOMEN+ADIPOSITY+HEIGHT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3 BODYFAT~ABDOMEN+WEIGHT+WRIST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4 BODYFAT~ABDOMEN+WEIGHT </a:t>
            </a:r>
          </a:p>
          <a:p>
            <a:r>
              <a:rPr lang="en-US" sz="2000" dirty="0"/>
              <a:t>5 BODYFAT~ABDOMEN </a:t>
            </a:r>
          </a:p>
          <a:p>
            <a:r>
              <a:rPr lang="en-US" sz="2000" dirty="0"/>
              <a:t>6 </a:t>
            </a:r>
            <a:r>
              <a:rPr lang="en-US" sz="2000" dirty="0" err="1"/>
              <a:t>BODYFAT~LogABDOMEN+LogHEIGHT+LogWRIST</a:t>
            </a:r>
            <a:r>
              <a:rPr lang="en-US" sz="2000" dirty="0"/>
              <a:t> </a:t>
            </a:r>
          </a:p>
          <a:p>
            <a:r>
              <a:rPr lang="en-US" sz="2000" dirty="0"/>
              <a:t>7 </a:t>
            </a:r>
            <a:r>
              <a:rPr lang="en-US" sz="2000" dirty="0" err="1"/>
              <a:t>BODYFAT~LogABDOMEN+LogWEIGHT</a:t>
            </a:r>
            <a:endParaRPr lang="en-US" sz="2000" dirty="0"/>
          </a:p>
          <a:p>
            <a:r>
              <a:rPr lang="en-US" sz="2000" dirty="0"/>
              <a:t>8 </a:t>
            </a:r>
            <a:r>
              <a:rPr lang="en-US" sz="2000" dirty="0" err="1"/>
              <a:t>BODYFAT~LogABDOMEN</a:t>
            </a:r>
            <a:r>
              <a:rPr lang="en-US" sz="2000" dirty="0"/>
              <a:t> </a:t>
            </a:r>
          </a:p>
          <a:p>
            <a:r>
              <a:rPr lang="en-US" sz="2000" dirty="0"/>
              <a:t>9 </a:t>
            </a:r>
            <a:r>
              <a:rPr lang="en-US" sz="2000" dirty="0" err="1"/>
              <a:t>BODYFAT~sqABDOMEN+sqWEIGHT+sqTHIGH</a:t>
            </a:r>
            <a:r>
              <a:rPr lang="en-US" sz="2000" dirty="0"/>
              <a:t> </a:t>
            </a:r>
          </a:p>
          <a:p>
            <a:r>
              <a:rPr lang="en-US" sz="2000" dirty="0"/>
              <a:t>10 </a:t>
            </a:r>
            <a:r>
              <a:rPr lang="en-US" sz="2000" dirty="0" err="1"/>
              <a:t>BODYFAT~sqABDOMEN+sqWEIGHT</a:t>
            </a:r>
            <a:r>
              <a:rPr lang="en-US" sz="2000" dirty="0"/>
              <a:t> </a:t>
            </a:r>
          </a:p>
          <a:p>
            <a:r>
              <a:rPr lang="en-US" sz="2000" dirty="0"/>
              <a:t>11 </a:t>
            </a:r>
            <a:r>
              <a:rPr lang="en-US" sz="2000" dirty="0" err="1"/>
              <a:t>BODYFAT~sqABDOMEN</a:t>
            </a:r>
            <a:r>
              <a:rPr lang="en-US" sz="2000" dirty="0"/>
              <a:t> </a:t>
            </a:r>
          </a:p>
          <a:p>
            <a:r>
              <a:rPr lang="en-US" sz="2000" dirty="0"/>
              <a:t>12 </a:t>
            </a:r>
            <a:r>
              <a:rPr lang="en-US" sz="2000" dirty="0" err="1"/>
              <a:t>BODYFAT~sqWRIST+sqWEIGHT+ABDOMEN</a:t>
            </a:r>
            <a:r>
              <a:rPr lang="en-US" sz="2000" dirty="0"/>
              <a:t> </a:t>
            </a:r>
          </a:p>
          <a:p>
            <a:r>
              <a:rPr lang="en-US" sz="2000" dirty="0"/>
              <a:t>13 </a:t>
            </a:r>
            <a:r>
              <a:rPr lang="en-US" sz="2000" dirty="0" err="1"/>
              <a:t>BODYFAT~ABDOMEN+sqWEIGHT</a:t>
            </a:r>
            <a:r>
              <a:rPr lang="en-US" sz="2000" dirty="0"/>
              <a:t> </a:t>
            </a:r>
          </a:p>
          <a:p>
            <a:r>
              <a:rPr lang="en-US" sz="2000" dirty="0"/>
              <a:t>14 BODYFAT~ABDOMEN+WEIGHT+WRIST+FOREARM </a:t>
            </a:r>
          </a:p>
          <a:p>
            <a:r>
              <a:rPr lang="en-US" sz="2000" dirty="0"/>
              <a:t>15 </a:t>
            </a:r>
            <a:r>
              <a:rPr lang="en-US" sz="2000" dirty="0" err="1"/>
              <a:t>BODYFAT~LogABDOMEN+LogWEIGHT+LogWRIST</a:t>
            </a:r>
            <a:r>
              <a:rPr lang="en-US" sz="2000" dirty="0"/>
              <a:t> </a:t>
            </a:r>
          </a:p>
          <a:p>
            <a:r>
              <a:rPr lang="en-US" sz="2000" dirty="0"/>
              <a:t>16 </a:t>
            </a:r>
            <a:r>
              <a:rPr lang="en-US" sz="2000" dirty="0" err="1"/>
              <a:t>BODYFAT~LogABDOMEN+WEIGHT+WRIST</a:t>
            </a:r>
            <a:r>
              <a:rPr lang="en-US" sz="2000" dirty="0"/>
              <a:t> </a:t>
            </a:r>
          </a:p>
          <a:p>
            <a:r>
              <a:rPr lang="en-US" sz="2000" dirty="0"/>
              <a:t>17 </a:t>
            </a:r>
            <a:r>
              <a:rPr lang="en-US" sz="2000" dirty="0" err="1"/>
              <a:t>BODYFAT~LogHEIGHT+LogNECK+LogABDOMEN+LogWRIST</a:t>
            </a:r>
            <a:r>
              <a:rPr lang="en-US" sz="2000" dirty="0"/>
              <a:t> </a:t>
            </a:r>
          </a:p>
          <a:p>
            <a:r>
              <a:rPr lang="en-US" sz="2000" dirty="0"/>
              <a:t>18 </a:t>
            </a:r>
            <a:r>
              <a:rPr lang="en-US" sz="2000" dirty="0" err="1"/>
              <a:t>BODYFAT~sqWEIGHT+sqABDOMEN+sqFOREARM+sqWRIST</a:t>
            </a:r>
            <a:r>
              <a:rPr lang="en-US" sz="2000" dirty="0"/>
              <a:t> </a:t>
            </a:r>
          </a:p>
          <a:p>
            <a:r>
              <a:rPr lang="en-US" sz="2000" dirty="0"/>
              <a:t>19 </a:t>
            </a:r>
            <a:r>
              <a:rPr lang="en-US" sz="2000" dirty="0" err="1"/>
              <a:t>BODYFAT~ABDOMEN+THIGH+WRIST+LogAGE+LogTHIGH</a:t>
            </a:r>
            <a:endParaRPr lang="en-US" sz="2000" dirty="0"/>
          </a:p>
          <a:p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models</a:t>
            </a:r>
            <a:r>
              <a:rPr lang="zh-CN" altLang="en-US" sz="2000" dirty="0"/>
              <a:t> </a:t>
            </a:r>
            <a:r>
              <a:rPr lang="en-US" altLang="zh-CN" sz="2000" dirty="0"/>
              <a:t>selection,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prefer</a:t>
            </a:r>
            <a:r>
              <a:rPr lang="zh-CN" altLang="en-US" sz="2000" dirty="0"/>
              <a:t> </a:t>
            </a:r>
            <a:r>
              <a:rPr lang="en-US" altLang="zh-CN" sz="2000" dirty="0"/>
              <a:t>both</a:t>
            </a:r>
            <a:r>
              <a:rPr lang="zh-CN" altLang="en-US" sz="2000" dirty="0"/>
              <a:t> </a:t>
            </a:r>
            <a:r>
              <a:rPr lang="en-US" altLang="zh-CN" sz="2000" dirty="0"/>
              <a:t>simple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precise</a:t>
            </a:r>
            <a:r>
              <a:rPr lang="zh-CN" altLang="en-US" sz="2000" dirty="0"/>
              <a:t> </a:t>
            </a:r>
            <a:r>
              <a:rPr lang="en-US" altLang="zh-CN" sz="2000" dirty="0"/>
              <a:t>ones.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do</a:t>
            </a:r>
            <a:r>
              <a:rPr lang="zh-CN" altLang="en-US" sz="2000" dirty="0"/>
              <a:t> </a:t>
            </a:r>
            <a:r>
              <a:rPr lang="en-US" altLang="zh-CN" sz="2000" dirty="0"/>
              <a:t>not</a:t>
            </a:r>
            <a:r>
              <a:rPr lang="zh-CN" altLang="en-US" sz="2000" dirty="0"/>
              <a:t> </a:t>
            </a:r>
            <a:r>
              <a:rPr lang="en-US" altLang="zh-CN" sz="2000" dirty="0"/>
              <a:t>choose</a:t>
            </a:r>
            <a:r>
              <a:rPr lang="zh-CN" altLang="en-US" sz="2000" dirty="0"/>
              <a:t> </a:t>
            </a:r>
            <a:r>
              <a:rPr lang="en-US" altLang="zh-CN" sz="2000" dirty="0"/>
              <a:t>models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than</a:t>
            </a:r>
            <a:r>
              <a:rPr lang="zh-CN" altLang="en-US" sz="2000" dirty="0"/>
              <a:t> </a:t>
            </a:r>
            <a:r>
              <a:rPr lang="en-US" altLang="zh-CN" sz="2000" dirty="0"/>
              <a:t>5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variables,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following</a:t>
            </a:r>
            <a:r>
              <a:rPr lang="zh-CN" altLang="en-US" sz="2000" dirty="0"/>
              <a:t> </a:t>
            </a:r>
            <a:r>
              <a:rPr lang="en-US" altLang="zh-CN" sz="2000" dirty="0"/>
              <a:t>steps</a:t>
            </a:r>
            <a:r>
              <a:rPr lang="zh-CN" altLang="en-US" sz="2000" dirty="0"/>
              <a:t> </a:t>
            </a: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will</a:t>
            </a:r>
            <a:r>
              <a:rPr lang="zh-CN" altLang="en-US" sz="2000" dirty="0"/>
              <a:t> </a:t>
            </a:r>
            <a:r>
              <a:rPr lang="en-US" altLang="zh-CN" sz="2000" dirty="0"/>
              <a:t>see</a:t>
            </a:r>
            <a:r>
              <a:rPr lang="zh-CN" altLang="en-US" sz="2000" dirty="0"/>
              <a:t> </a:t>
            </a:r>
            <a:r>
              <a:rPr lang="en-US" altLang="zh-CN" sz="2000" dirty="0"/>
              <a:t>it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unnecessary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choose</a:t>
            </a:r>
            <a:r>
              <a:rPr lang="zh-CN" altLang="en-US" sz="2000" dirty="0"/>
              <a:t> </a:t>
            </a:r>
            <a:r>
              <a:rPr lang="en-US" altLang="zh-CN" sz="2000" dirty="0"/>
              <a:t>too</a:t>
            </a:r>
            <a:r>
              <a:rPr lang="zh-CN" altLang="en-US" sz="2000" dirty="0"/>
              <a:t> </a:t>
            </a:r>
            <a:r>
              <a:rPr lang="en-US" altLang="zh-CN" sz="2000" dirty="0"/>
              <a:t>complex</a:t>
            </a:r>
            <a:r>
              <a:rPr lang="zh-CN" altLang="en-US" sz="2000" dirty="0"/>
              <a:t> </a:t>
            </a:r>
            <a:r>
              <a:rPr lang="en-US" altLang="zh-CN" sz="2000" dirty="0"/>
              <a:t>models.</a:t>
            </a:r>
            <a:endParaRPr lang="en-US" sz="2000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3DDB518-6151-4619-B093-F86FC897EA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4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04"/>
    </mc:Choice>
    <mc:Fallback xmlns="">
      <p:transition spd="slow" advTm="16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7F0B0-E9E0-C14E-A050-989F3CB39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279854"/>
            <a:ext cx="10515600" cy="503210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Model</a:t>
            </a:r>
            <a:r>
              <a:rPr lang="zh-CN" altLang="en-US" sz="3600" dirty="0"/>
              <a:t> </a:t>
            </a:r>
            <a:r>
              <a:rPr lang="en-US" altLang="zh-CN" sz="3600" dirty="0"/>
              <a:t>Selection</a:t>
            </a:r>
            <a:r>
              <a:rPr lang="zh-CN" altLang="en-US" sz="3600" dirty="0"/>
              <a:t> </a:t>
            </a:r>
            <a:br>
              <a:rPr lang="en-US" altLang="zh-CN" dirty="0"/>
            </a:br>
            <a:endParaRPr lang="en-US" sz="2000" dirty="0">
              <a:latin typeface="+mn-lt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836E8B7-1A37-A440-B17B-6934E956A1E6}"/>
              </a:ext>
            </a:extLst>
          </p:cNvPr>
          <p:cNvGraphicFramePr>
            <a:graphicFrameLocks noGrp="1"/>
          </p:cNvGraphicFramePr>
          <p:nvPr/>
        </p:nvGraphicFramePr>
        <p:xfrm>
          <a:off x="398252" y="1608614"/>
          <a:ext cx="10780776" cy="4640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88">
                  <a:extLst>
                    <a:ext uri="{9D8B030D-6E8A-4147-A177-3AD203B41FA5}">
                      <a16:colId xmlns:a16="http://schemas.microsoft.com/office/drawing/2014/main" val="1111049844"/>
                    </a:ext>
                  </a:extLst>
                </a:gridCol>
                <a:gridCol w="5161253">
                  <a:extLst>
                    <a:ext uri="{9D8B030D-6E8A-4147-A177-3AD203B41FA5}">
                      <a16:colId xmlns:a16="http://schemas.microsoft.com/office/drawing/2014/main" val="2482472500"/>
                    </a:ext>
                  </a:extLst>
                </a:gridCol>
                <a:gridCol w="3323967">
                  <a:extLst>
                    <a:ext uri="{9D8B030D-6E8A-4147-A177-3AD203B41FA5}">
                      <a16:colId xmlns:a16="http://schemas.microsoft.com/office/drawing/2014/main" val="3343726992"/>
                    </a:ext>
                  </a:extLst>
                </a:gridCol>
                <a:gridCol w="1820068">
                  <a:extLst>
                    <a:ext uri="{9D8B030D-6E8A-4147-A177-3AD203B41FA5}">
                      <a16:colId xmlns:a16="http://schemas.microsoft.com/office/drawing/2014/main" val="2606684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Root Mean Squared 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R-square</a:t>
                      </a:r>
                      <a:r>
                        <a:rPr lang="en-US" altLang="zh-CN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809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BODYFAT~LogHEIGHT+LogNECK+LogABDOMEN+LogWRIST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3.976405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0.7392734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904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BODYFAT~sqWRIST+sqWEIGHT+ABDOMEN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3.937780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0.7384296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725163"/>
                  </a:ext>
                </a:extLst>
              </a:tr>
              <a:tr h="39319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BODYFAT~LogABDOMEN+LogHEIGHT+LogWRIST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4.003707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0.7335260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9190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BODYFAT~ABDOMEN+WEIGHT+WRIST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4.059024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0.7270816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444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BODYFAT~ABDOMEN+WEIGHT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4.110360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0.7245327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638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BODYFAT~ABDOMEN+HEIGHT+WRIST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4.139776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0.7241520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9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BODYFAT~sqWEIGHT+sqABDOMEN+sqFOREARM+sqWRIST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4.109423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0.7219854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40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b="1" dirty="0">
                          <a:effectLst/>
                        </a:rPr>
                        <a:t>1</a:t>
                      </a:r>
                      <a:r>
                        <a:rPr lang="en-US" b="1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BODYFAT~sqABDOMEN+sqWEIGHT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4.174410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0.7149131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72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BODYFAT~ABDOMEN+ADIPOSITY+HEIGHT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4.183036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0.7144738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77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BODYFAT~sqABDOMEN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4.690806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0.6615653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40915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D2E2587-15D3-4628-A874-986145BDF044}"/>
                  </a:ext>
                </a:extLst>
              </p14:cNvPr>
              <p14:cNvContentPartPr/>
              <p14:nvPr/>
            </p14:nvContentPartPr>
            <p14:xfrm>
              <a:off x="3612240" y="4370040"/>
              <a:ext cx="360" cy="8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D2E2587-15D3-4628-A874-986145BDF0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2880" y="4360680"/>
                <a:ext cx="1908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43242D-EF20-654B-B1FC-7D0F0E11A57B}"/>
              </a:ext>
            </a:extLst>
          </p:cNvPr>
          <p:cNvSpPr txBox="1"/>
          <p:nvPr/>
        </p:nvSpPr>
        <p:spPr>
          <a:xfrm>
            <a:off x="303361" y="783064"/>
            <a:ext cx="11735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30</a:t>
            </a:r>
            <a:r>
              <a:rPr lang="zh-CN" altLang="en-US" sz="2000" dirty="0"/>
              <a:t> </a:t>
            </a:r>
            <a:r>
              <a:rPr lang="en-US" altLang="zh-CN" sz="2000" dirty="0"/>
              <a:t>-</a:t>
            </a:r>
            <a:r>
              <a:rPr lang="zh-CN" altLang="en-US" sz="2000" dirty="0"/>
              <a:t> </a:t>
            </a:r>
            <a:r>
              <a:rPr lang="en-US" altLang="zh-CN" sz="2000" dirty="0"/>
              <a:t>repeated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10</a:t>
            </a:r>
            <a:r>
              <a:rPr lang="zh-CN" altLang="en-US" sz="2000" dirty="0"/>
              <a:t> </a:t>
            </a:r>
            <a:r>
              <a:rPr lang="en-US" altLang="zh-CN" sz="2000" dirty="0"/>
              <a:t>-</a:t>
            </a:r>
            <a:r>
              <a:rPr lang="zh-CN" altLang="en-US" sz="2000" dirty="0"/>
              <a:t> </a:t>
            </a:r>
            <a:r>
              <a:rPr lang="en-US" altLang="zh-CN" sz="2000" dirty="0"/>
              <a:t>fold</a:t>
            </a:r>
            <a:r>
              <a:rPr lang="zh-CN" altLang="en-US" sz="2000" dirty="0"/>
              <a:t> </a:t>
            </a:r>
            <a:r>
              <a:rPr lang="en-US" altLang="zh-CN" sz="2000" dirty="0"/>
              <a:t>cross</a:t>
            </a:r>
            <a:r>
              <a:rPr lang="zh-CN" altLang="en-US" sz="2000" dirty="0"/>
              <a:t> </a:t>
            </a:r>
            <a:r>
              <a:rPr lang="en-US" altLang="zh-CN" sz="2000" dirty="0"/>
              <a:t>validation,</a:t>
            </a:r>
            <a:r>
              <a:rPr lang="zh-CN" altLang="en-US" sz="2000" dirty="0"/>
              <a:t> </a:t>
            </a:r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give</a:t>
            </a:r>
            <a:r>
              <a:rPr lang="zh-CN" altLang="en-US" sz="2000" dirty="0"/>
              <a:t> </a:t>
            </a:r>
            <a:r>
              <a:rPr lang="en-US" altLang="zh-CN" sz="2000" dirty="0"/>
              <a:t>stabler</a:t>
            </a:r>
            <a:r>
              <a:rPr lang="zh-CN" altLang="en-US" sz="2000" dirty="0"/>
              <a:t> </a:t>
            </a:r>
            <a:r>
              <a:rPr lang="en-US" altLang="zh-CN" sz="2000" dirty="0"/>
              <a:t>results</a:t>
            </a:r>
            <a:r>
              <a:rPr lang="zh-CN" altLang="en-US" sz="2000" dirty="0"/>
              <a:t> </a:t>
            </a:r>
            <a:r>
              <a:rPr lang="en-US" altLang="zh-CN" sz="2000" dirty="0"/>
              <a:t>than</a:t>
            </a:r>
            <a:r>
              <a:rPr lang="zh-CN" altLang="en-US" sz="2000" dirty="0"/>
              <a:t> </a:t>
            </a:r>
            <a:r>
              <a:rPr lang="en-US" altLang="zh-CN" sz="2000" dirty="0"/>
              <a:t>cross</a:t>
            </a:r>
            <a:r>
              <a:rPr lang="zh-CN" altLang="en-US" sz="2000" dirty="0"/>
              <a:t> </a:t>
            </a:r>
            <a:r>
              <a:rPr lang="en-US" altLang="zh-CN" sz="2000" dirty="0"/>
              <a:t>validation</a:t>
            </a:r>
            <a:r>
              <a:rPr lang="zh-CN" altLang="en-US" sz="2000" dirty="0"/>
              <a:t> </a:t>
            </a:r>
            <a:r>
              <a:rPr lang="en-US" altLang="zh-CN" sz="2000" dirty="0"/>
              <a:t>without</a:t>
            </a:r>
            <a:r>
              <a:rPr lang="zh-CN" altLang="en-US" sz="2000" dirty="0"/>
              <a:t> </a:t>
            </a:r>
            <a:r>
              <a:rPr lang="en-US" altLang="zh-CN" sz="2000" dirty="0"/>
              <a:t>repeat.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root</a:t>
            </a:r>
            <a:r>
              <a:rPr lang="zh-CN" altLang="en-US" sz="2000" dirty="0"/>
              <a:t> </a:t>
            </a:r>
            <a:r>
              <a:rPr lang="en-US" altLang="zh-CN" sz="2000" dirty="0"/>
              <a:t>mean</a:t>
            </a:r>
            <a:r>
              <a:rPr lang="zh-CN" altLang="en-US" sz="2000" dirty="0"/>
              <a:t> </a:t>
            </a:r>
            <a:r>
              <a:rPr lang="en-US" altLang="zh-CN" sz="2000" dirty="0"/>
              <a:t>squared</a:t>
            </a:r>
            <a:r>
              <a:rPr lang="zh-CN" altLang="en-US" sz="2000" dirty="0"/>
              <a:t> </a:t>
            </a:r>
            <a:r>
              <a:rPr lang="en-US" altLang="zh-CN" sz="2000" dirty="0"/>
              <a:t>error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R-squared:</a:t>
            </a:r>
            <a:r>
              <a:rPr lang="zh-CN" altLang="en-US" sz="2000" dirty="0"/>
              <a:t> </a:t>
            </a:r>
            <a:r>
              <a:rPr lang="en-US" altLang="zh-CN" sz="2000" b="1" dirty="0"/>
              <a:t>Part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of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results:</a:t>
            </a:r>
            <a:endParaRPr lang="en-US" sz="2000" b="1" dirty="0"/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61D41EBC-B171-40D6-BC39-A16EC70FE3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9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65"/>
    </mc:Choice>
    <mc:Fallback xmlns="">
      <p:transition spd="slow" advTm="43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C3EEB-5549-2049-83B2-A2F17993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98" y="-13738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Model </a:t>
            </a:r>
            <a:r>
              <a:rPr lang="en-US" altLang="zh-CN" sz="3600" dirty="0"/>
              <a:t>D</a:t>
            </a:r>
            <a:r>
              <a:rPr lang="en-US" sz="3600" dirty="0"/>
              <a:t>iagnosis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Summary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F15D-9533-1A45-AD48-2B332D6A8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098" y="1172798"/>
            <a:ext cx="5089631" cy="4512404"/>
          </a:xfrm>
        </p:spPr>
        <p:txBody>
          <a:bodyPr numCol="1">
            <a:noAutofit/>
          </a:bodyPr>
          <a:lstStyle/>
          <a:p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choose</a:t>
            </a:r>
            <a:r>
              <a:rPr lang="zh-CN" altLang="en-US" sz="2000" dirty="0"/>
              <a:t> </a:t>
            </a:r>
            <a:r>
              <a:rPr lang="en-US" altLang="zh-CN" sz="2000" b="1" dirty="0"/>
              <a:t>ABDOMEN,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WEIGHT</a:t>
            </a:r>
            <a:r>
              <a:rPr lang="zh-CN" altLang="en-US" sz="2000" b="1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predictors.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r>
              <a:rPr lang="en-US" altLang="zh-CN" sz="2000" b="1" dirty="0"/>
              <a:t>Final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model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without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influential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observation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ID39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Cook’s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Distance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of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initial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model:</a:t>
            </a:r>
          </a:p>
          <a:p>
            <a:pPr marL="0" indent="0">
              <a:buNone/>
            </a:pPr>
            <a:r>
              <a:rPr lang="zh-CN" altLang="en-US" sz="2000" dirty="0"/>
              <a:t>    </a:t>
            </a:r>
            <a:r>
              <a:rPr lang="en-US" sz="2000" dirty="0"/>
              <a:t>BODYFAT</a:t>
            </a:r>
            <a:r>
              <a:rPr lang="en-US" altLang="zh-CN" sz="2000" dirty="0"/>
              <a:t>(%)</a:t>
            </a:r>
            <a:r>
              <a:rPr lang="en-US" sz="2000" dirty="0"/>
              <a:t>=0.8</a:t>
            </a:r>
            <a:r>
              <a:rPr lang="en-US" altLang="zh-CN" sz="2000" dirty="0"/>
              <a:t>99</a:t>
            </a:r>
            <a:r>
              <a:rPr lang="en-US" sz="2000" dirty="0"/>
              <a:t> ABDOMEN-0.</a:t>
            </a:r>
            <a:r>
              <a:rPr lang="en-US" altLang="zh-CN" sz="2000" dirty="0"/>
              <a:t>123</a:t>
            </a:r>
            <a:r>
              <a:rPr lang="en-US" sz="2000" dirty="0"/>
              <a:t> </a:t>
            </a:r>
            <a:r>
              <a:rPr lang="zh-CN" altLang="en-US" sz="2000" dirty="0"/>
              <a:t>  </a:t>
            </a:r>
            <a:r>
              <a:rPr lang="en-US" sz="2000" dirty="0"/>
              <a:t>WEIGHT-</a:t>
            </a:r>
            <a:r>
              <a:rPr lang="en-US" altLang="zh-CN" sz="2000" dirty="0"/>
              <a:t>42.27.</a:t>
            </a:r>
          </a:p>
          <a:p>
            <a:r>
              <a:rPr lang="en-US" altLang="zh-CN" sz="2000" b="1" dirty="0"/>
              <a:t>Rule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of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thumb:</a:t>
            </a:r>
            <a:r>
              <a:rPr lang="zh-CN" altLang="en-US" sz="2000" b="1" dirty="0"/>
              <a:t> </a:t>
            </a:r>
            <a:r>
              <a:rPr lang="en-US" altLang="zh-CN" sz="2000" dirty="0"/>
              <a:t>BODYFAT(%)=abdomen</a:t>
            </a:r>
            <a:r>
              <a:rPr lang="zh-CN" altLang="en-US" sz="2000" dirty="0"/>
              <a:t> </a:t>
            </a:r>
            <a:r>
              <a:rPr lang="en-US" altLang="zh-CN" sz="2000" dirty="0"/>
              <a:t>circumference(cm)</a:t>
            </a:r>
            <a:r>
              <a:rPr lang="zh-CN" altLang="en-US" sz="2000" dirty="0"/>
              <a:t>*</a:t>
            </a:r>
            <a:r>
              <a:rPr lang="en-US" altLang="zh-CN" sz="2000" dirty="0"/>
              <a:t>0.899</a:t>
            </a:r>
            <a:r>
              <a:rPr lang="zh-CN" altLang="en-US" sz="2000" dirty="0"/>
              <a:t> </a:t>
            </a:r>
            <a:r>
              <a:rPr lang="en-US" altLang="zh-CN" sz="2000" dirty="0"/>
              <a:t>minus</a:t>
            </a:r>
            <a:r>
              <a:rPr lang="zh-CN" altLang="en-US" sz="2000" dirty="0"/>
              <a:t> </a:t>
            </a:r>
            <a:r>
              <a:rPr lang="en-US" altLang="zh-CN" sz="2000" dirty="0"/>
              <a:t>weight(</a:t>
            </a:r>
            <a:r>
              <a:rPr lang="en-US" altLang="zh-CN" sz="2000" dirty="0" err="1"/>
              <a:t>lbs</a:t>
            </a:r>
            <a:r>
              <a:rPr lang="en-US" altLang="zh-CN" sz="2000" dirty="0"/>
              <a:t>)</a:t>
            </a:r>
            <a:r>
              <a:rPr lang="zh-CN" altLang="en-US" sz="2000" dirty="0"/>
              <a:t>*</a:t>
            </a:r>
            <a:r>
              <a:rPr lang="en-US" altLang="zh-CN" sz="2000" dirty="0"/>
              <a:t>0.123</a:t>
            </a:r>
            <a:r>
              <a:rPr lang="zh-CN" altLang="en-US" sz="2000" dirty="0"/>
              <a:t> </a:t>
            </a:r>
            <a:r>
              <a:rPr lang="en-US" altLang="zh-CN" sz="2000" dirty="0"/>
              <a:t>minus</a:t>
            </a:r>
            <a:r>
              <a:rPr lang="zh-CN" altLang="en-US" sz="2000" dirty="0"/>
              <a:t> </a:t>
            </a:r>
            <a:r>
              <a:rPr lang="en-US" altLang="zh-CN" sz="2000" dirty="0"/>
              <a:t>42.27.</a:t>
            </a:r>
            <a:endParaRPr lang="en-US" sz="2000" dirty="0"/>
          </a:p>
          <a:p>
            <a:r>
              <a:rPr lang="en-US" altLang="zh-CN" sz="2000" b="1" dirty="0"/>
              <a:t>Adjusted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squared</a:t>
            </a:r>
            <a:r>
              <a:rPr lang="zh-CN" altLang="en-US" sz="2000" b="1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0.72.</a:t>
            </a:r>
          </a:p>
          <a:p>
            <a:r>
              <a:rPr lang="en-US" altLang="zh-CN" sz="2000" b="1" dirty="0"/>
              <a:t>Residual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standard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error</a:t>
            </a:r>
            <a:r>
              <a:rPr lang="zh-CN" altLang="en-US" sz="2000" b="1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4.04.</a:t>
            </a:r>
          </a:p>
          <a:p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significant.</a:t>
            </a:r>
          </a:p>
          <a:p>
            <a:r>
              <a:rPr lang="en-US" altLang="zh-CN" sz="2000" dirty="0"/>
              <a:t>No</a:t>
            </a:r>
            <a:r>
              <a:rPr lang="zh-CN" altLang="en-US" sz="2000" dirty="0"/>
              <a:t> </a:t>
            </a:r>
            <a:r>
              <a:rPr lang="en-US" altLang="zh-CN" sz="2000" dirty="0"/>
              <a:t>serious</a:t>
            </a:r>
            <a:r>
              <a:rPr lang="zh-CN" altLang="en-US" sz="2000" dirty="0"/>
              <a:t> </a:t>
            </a:r>
            <a:r>
              <a:rPr lang="en-US" sz="2000" b="1" dirty="0"/>
              <a:t>multicollinearity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mean</a:t>
            </a:r>
            <a:r>
              <a:rPr lang="zh-CN" altLang="en-US" sz="2000" dirty="0"/>
              <a:t> </a:t>
            </a:r>
            <a:r>
              <a:rPr lang="en-US" altLang="zh-CN" sz="2000" dirty="0"/>
              <a:t>VIF=4.0.</a:t>
            </a:r>
          </a:p>
          <a:p>
            <a:r>
              <a:rPr lang="en-US" altLang="zh-CN" sz="2000" b="1" dirty="0"/>
              <a:t>Example:</a:t>
            </a:r>
            <a:r>
              <a:rPr lang="zh-CN" altLang="en-US" sz="2000" b="1" dirty="0"/>
              <a:t> </a:t>
            </a:r>
            <a:r>
              <a:rPr lang="en-US" altLang="zh-CN" sz="2000" dirty="0"/>
              <a:t>Man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154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lbs</a:t>
            </a:r>
            <a:r>
              <a:rPr lang="zh-CN" altLang="en-US" sz="2000" dirty="0"/>
              <a:t> </a:t>
            </a:r>
            <a:r>
              <a:rPr lang="en-US" altLang="zh-CN" sz="2000" dirty="0"/>
              <a:t>WEIGHT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85</a:t>
            </a:r>
            <a:r>
              <a:rPr lang="zh-CN" altLang="en-US" sz="2000" dirty="0"/>
              <a:t> </a:t>
            </a:r>
            <a:r>
              <a:rPr lang="en-US" altLang="zh-CN" sz="2000" dirty="0"/>
              <a:t>cm</a:t>
            </a:r>
            <a:r>
              <a:rPr lang="zh-CN" altLang="en-US" sz="2000" dirty="0"/>
              <a:t> </a:t>
            </a:r>
            <a:r>
              <a:rPr lang="en-US" altLang="zh-CN" sz="2000" dirty="0"/>
              <a:t>ABDOMEN,</a:t>
            </a:r>
            <a:r>
              <a:rPr lang="zh-CN" altLang="en-US" sz="2000" dirty="0"/>
              <a:t> </a:t>
            </a:r>
            <a:r>
              <a:rPr lang="en-US" altLang="zh-CN" sz="2000" dirty="0"/>
              <a:t>his</a:t>
            </a:r>
            <a:r>
              <a:rPr lang="zh-CN" altLang="en-US" sz="2000" dirty="0"/>
              <a:t> </a:t>
            </a:r>
            <a:r>
              <a:rPr lang="en-US" altLang="zh-CN" sz="2000" dirty="0"/>
              <a:t>BODYFAT</a:t>
            </a:r>
            <a:r>
              <a:rPr lang="zh-CN" altLang="en-US" sz="2000" dirty="0"/>
              <a:t> </a:t>
            </a:r>
            <a:r>
              <a:rPr lang="en-US" altLang="zh-CN" sz="2000" dirty="0"/>
              <a:t>will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15(%).</a:t>
            </a:r>
            <a:endParaRPr lang="en-US" sz="2000" dirty="0"/>
          </a:p>
          <a:p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34097D8-E991-EA49-9C9A-77802F59E197}"/>
              </a:ext>
            </a:extLst>
          </p:cNvPr>
          <p:cNvGraphicFramePr>
            <a:graphicFrameLocks noGrp="1"/>
          </p:cNvGraphicFramePr>
          <p:nvPr/>
        </p:nvGraphicFramePr>
        <p:xfrm>
          <a:off x="5597819" y="4648200"/>
          <a:ext cx="6377083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721">
                  <a:extLst>
                    <a:ext uri="{9D8B030D-6E8A-4147-A177-3AD203B41FA5}">
                      <a16:colId xmlns:a16="http://schemas.microsoft.com/office/drawing/2014/main" val="1176415567"/>
                    </a:ext>
                  </a:extLst>
                </a:gridCol>
                <a:gridCol w="1009291">
                  <a:extLst>
                    <a:ext uri="{9D8B030D-6E8A-4147-A177-3AD203B41FA5}">
                      <a16:colId xmlns:a16="http://schemas.microsoft.com/office/drawing/2014/main" val="1204679086"/>
                    </a:ext>
                  </a:extLst>
                </a:gridCol>
                <a:gridCol w="1026543">
                  <a:extLst>
                    <a:ext uri="{9D8B030D-6E8A-4147-A177-3AD203B41FA5}">
                      <a16:colId xmlns:a16="http://schemas.microsoft.com/office/drawing/2014/main" val="3537535640"/>
                    </a:ext>
                  </a:extLst>
                </a:gridCol>
                <a:gridCol w="1056005">
                  <a:extLst>
                    <a:ext uri="{9D8B030D-6E8A-4147-A177-3AD203B41FA5}">
                      <a16:colId xmlns:a16="http://schemas.microsoft.com/office/drawing/2014/main" val="2521454666"/>
                    </a:ext>
                  </a:extLst>
                </a:gridCol>
                <a:gridCol w="955490">
                  <a:extLst>
                    <a:ext uri="{9D8B030D-6E8A-4147-A177-3AD203B41FA5}">
                      <a16:colId xmlns:a16="http://schemas.microsoft.com/office/drawing/2014/main" val="3261149431"/>
                    </a:ext>
                  </a:extLst>
                </a:gridCol>
                <a:gridCol w="984033">
                  <a:extLst>
                    <a:ext uri="{9D8B030D-6E8A-4147-A177-3AD203B41FA5}">
                      <a16:colId xmlns:a16="http://schemas.microsoft.com/office/drawing/2014/main" val="523749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Coefficients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Estimate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Std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Error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P-value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95%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CI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 err="1"/>
                        <a:t>Lwr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95%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CI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 err="1"/>
                        <a:t>Upr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701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-42.</a:t>
                      </a:r>
                      <a:r>
                        <a:rPr lang="en-US" altLang="zh-CN" dirty="0"/>
                        <a:t>27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</a:t>
                      </a:r>
                      <a:r>
                        <a:rPr lang="en-US" altLang="zh-CN" dirty="0"/>
                        <a:t>446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2e-16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-47.087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-37.450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3309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ABDOMEN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  <a:r>
                        <a:rPr lang="en-US" altLang="zh-CN" dirty="0"/>
                        <a:t>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  <a:r>
                        <a:rPr lang="en-US" altLang="zh-CN" dirty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2e-16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0.79</a:t>
                      </a:r>
                      <a:r>
                        <a:rPr lang="en-US" altLang="zh-CN" dirty="0">
                          <a:effectLst/>
                        </a:rPr>
                        <a:t>8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1.001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697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WEIGHT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</a:t>
                      </a:r>
                      <a:r>
                        <a:rPr lang="en-US" altLang="zh-CN" dirty="0"/>
                        <a:t>23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0.019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1.37e-09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-0.161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-0.084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4526552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34F7FC6-EFA1-0D42-AEDF-E6E6FB701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331" y="112143"/>
            <a:ext cx="4536057" cy="4536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3D0E58B-6451-4004-8852-0161BB52E99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1600" y="4521600"/>
              <a:ext cx="5430600" cy="17946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3D0E58B-6451-4004-8852-0161BB52E9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240" y="4512240"/>
                <a:ext cx="5449320" cy="1813320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Audio 39">
            <a:hlinkClick r:id="" action="ppaction://media"/>
            <a:extLst>
              <a:ext uri="{FF2B5EF4-FFF2-40B4-BE49-F238E27FC236}">
                <a16:creationId xmlns:a16="http://schemas.microsoft.com/office/drawing/2014/main" id="{4BA7CF30-B2AE-4690-81F8-9AAB2BA327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0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30"/>
    </mc:Choice>
    <mc:Fallback xmlns="">
      <p:transition spd="slow" advTm="38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B1914-732E-934C-B450-919CF1236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0" y="113697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Model </a:t>
            </a:r>
            <a:r>
              <a:rPr lang="en-US" altLang="zh-CN" sz="3600" dirty="0"/>
              <a:t>D</a:t>
            </a:r>
            <a:r>
              <a:rPr lang="en-US" sz="3600" dirty="0"/>
              <a:t>iagnosis</a:t>
            </a:r>
            <a:r>
              <a:rPr lang="en-US" altLang="zh-CN" sz="3600" dirty="0"/>
              <a:t> </a:t>
            </a:r>
            <a:br>
              <a:rPr lang="en-US" altLang="zh-CN" sz="3600" dirty="0"/>
            </a:br>
            <a:r>
              <a:rPr lang="en-US" altLang="zh-CN" sz="3600" dirty="0"/>
              <a:t>– Standardized Residuals, QQ plots for Residuals</a:t>
            </a:r>
            <a:endParaRPr lang="en-US" sz="3600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36137BF-455A-7140-AE8C-7153AC205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146" y="1242114"/>
            <a:ext cx="5348583" cy="5348583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FA2D3891-74A8-9644-BCF0-387175D7B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1" y="1242114"/>
            <a:ext cx="5348584" cy="5348584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E96F7FE2-E3BA-4B79-ACEB-F7E1E56BED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2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70"/>
    </mc:Choice>
    <mc:Fallback xmlns="">
      <p:transition spd="slow" advTm="19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FDF7-9125-D746-BC2A-B7A70B8E2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34" y="15319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Model </a:t>
            </a:r>
            <a:r>
              <a:rPr lang="en-US" altLang="zh-CN" sz="3600" dirty="0"/>
              <a:t>D</a:t>
            </a:r>
            <a:r>
              <a:rPr lang="en-US" sz="3600" dirty="0"/>
              <a:t>iagnosis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Leverage</a:t>
            </a:r>
            <a:r>
              <a:rPr lang="zh-CN" altLang="en-US" sz="3600" dirty="0"/>
              <a:t> </a:t>
            </a:r>
            <a:r>
              <a:rPr lang="en-US" altLang="zh-CN" sz="3600" dirty="0"/>
              <a:t>Plots</a:t>
            </a:r>
            <a:endParaRPr lang="en-US" sz="3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D83C9B0-EFF3-F040-80EA-F69BA32F7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690688"/>
            <a:ext cx="525789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The leverage 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sz="2000" dirty="0"/>
              <a:t>diagonal elements from 𝐻=𝑋(𝑋′𝑋)</a:t>
            </a:r>
            <a:r>
              <a:rPr lang="en-US" sz="2000" baseline="30000" dirty="0"/>
              <a:t>−1</a:t>
            </a:r>
            <a:r>
              <a:rPr lang="en-US" sz="2000" dirty="0"/>
              <a:t>𝑋′</a:t>
            </a:r>
            <a:endParaRPr lang="en-US" altLang="zh-CN" sz="2000" dirty="0"/>
          </a:p>
          <a:p>
            <a:r>
              <a:rPr lang="en-US" altLang="zh-CN" sz="2000" dirty="0"/>
              <a:t>There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some</a:t>
            </a:r>
            <a:r>
              <a:rPr lang="zh-CN" altLang="en-US" sz="2000" dirty="0"/>
              <a:t> </a:t>
            </a:r>
            <a:r>
              <a:rPr lang="en-US" altLang="zh-CN" sz="2000" dirty="0"/>
              <a:t>outliers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Leverage</a:t>
            </a:r>
            <a:r>
              <a:rPr lang="zh-CN" altLang="en-US" sz="2000" dirty="0"/>
              <a:t> </a:t>
            </a:r>
            <a:r>
              <a:rPr lang="en-US" altLang="zh-CN" sz="2000" dirty="0"/>
              <a:t>plots,</a:t>
            </a:r>
            <a:r>
              <a:rPr lang="zh-CN" altLang="en-US" sz="2000" dirty="0"/>
              <a:t> </a:t>
            </a:r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show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outliers</a:t>
            </a:r>
            <a:r>
              <a:rPr lang="zh-CN" altLang="en-US" sz="2000" dirty="0"/>
              <a:t> </a:t>
            </a:r>
            <a:r>
              <a:rPr lang="en-US" altLang="zh-CN" sz="2000" dirty="0"/>
              <a:t>when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take</a:t>
            </a:r>
            <a:r>
              <a:rPr lang="zh-CN" altLang="en-US" sz="2000" dirty="0"/>
              <a:t> </a:t>
            </a:r>
            <a:r>
              <a:rPr lang="en-US" altLang="zh-CN" sz="2000" dirty="0"/>
              <a:t>ABDOMEN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WEIGHT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predictors.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BB4505F-DF70-B149-81AF-22F5B4697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515" y="1630302"/>
            <a:ext cx="4802187" cy="480218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4B098FC-68D6-48B7-ADD5-F00340D304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4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8"/>
    </mc:Choice>
    <mc:Fallback xmlns="">
      <p:transition spd="slow" advTm="12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D01CA-154F-2946-8A27-5DBD9FD30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004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Cook</a:t>
            </a:r>
            <a:r>
              <a:rPr lang="en-US" altLang="zh-CN" sz="2000" dirty="0"/>
              <a:t>’</a:t>
            </a:r>
            <a:r>
              <a:rPr lang="en-US" sz="2000" dirty="0"/>
              <a:t>s</a:t>
            </a:r>
            <a:r>
              <a:rPr lang="zh-CN" altLang="en-US" sz="2000" dirty="0"/>
              <a:t> </a:t>
            </a:r>
            <a:r>
              <a:rPr lang="en-US" altLang="zh-CN" sz="2000" dirty="0"/>
              <a:t>distance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measure the influence of </a:t>
            </a:r>
            <a:r>
              <a:rPr lang="en-US" sz="2000" dirty="0" err="1"/>
              <a:t>i</a:t>
            </a:r>
            <a:r>
              <a:rPr lang="en-US" sz="2000" baseline="30000" dirty="0" err="1"/>
              <a:t>th</a:t>
            </a:r>
            <a:r>
              <a:rPr lang="en-US" sz="2000" dirty="0"/>
              <a:t> observation on all n fitted values.</a:t>
            </a:r>
          </a:p>
          <a:p>
            <a:endParaRPr lang="en-US" altLang="zh-CN" sz="2000" dirty="0"/>
          </a:p>
          <a:p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red</a:t>
            </a:r>
            <a:r>
              <a:rPr lang="zh-CN" altLang="en-US" sz="2000" dirty="0"/>
              <a:t> </a:t>
            </a:r>
            <a:r>
              <a:rPr lang="en-US" altLang="zh-CN" sz="2000" dirty="0"/>
              <a:t>line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rule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influential</a:t>
            </a:r>
            <a:r>
              <a:rPr lang="zh-CN" altLang="en-US" sz="2000" dirty="0"/>
              <a:t> </a:t>
            </a:r>
            <a:r>
              <a:rPr lang="en-US" altLang="zh-CN" sz="2000" dirty="0"/>
              <a:t>observation.</a:t>
            </a:r>
          </a:p>
          <a:p>
            <a:endParaRPr lang="en-US" altLang="zh-CN" sz="2000" dirty="0"/>
          </a:p>
          <a:p>
            <a:r>
              <a:rPr lang="en-US" altLang="zh-CN" sz="2000" dirty="0"/>
              <a:t>No influential observation</a:t>
            </a:r>
            <a:r>
              <a:rPr lang="zh-CN" altLang="en-US" sz="2000" dirty="0"/>
              <a:t> </a:t>
            </a:r>
            <a:r>
              <a:rPr lang="en-US" altLang="zh-CN" sz="2000" dirty="0"/>
              <a:t>after</a:t>
            </a:r>
            <a:r>
              <a:rPr lang="zh-CN" altLang="en-US" sz="2000" dirty="0"/>
              <a:t> </a:t>
            </a:r>
            <a:r>
              <a:rPr lang="en-US" altLang="zh-CN" sz="2000" dirty="0"/>
              <a:t>removing</a:t>
            </a:r>
            <a:r>
              <a:rPr lang="zh-CN" altLang="en-US" sz="2000" dirty="0"/>
              <a:t> </a:t>
            </a:r>
            <a:r>
              <a:rPr lang="en-US" altLang="zh-CN" sz="2000" dirty="0"/>
              <a:t>ID39.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4BC85-FBE6-094A-BEE3-65EEB1C85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281" y="1690688"/>
            <a:ext cx="2082800" cy="6858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7885EDC-6AFE-874D-A2D4-F1C191689B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8959CF-F026-D248-983F-41953F319FBF}"/>
              </a:ext>
            </a:extLst>
          </p:cNvPr>
          <p:cNvSpPr txBox="1">
            <a:spLocks/>
          </p:cNvSpPr>
          <p:nvPr/>
        </p:nvSpPr>
        <p:spPr>
          <a:xfrm>
            <a:off x="63957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Model </a:t>
            </a:r>
            <a:r>
              <a:rPr lang="en-US" altLang="zh-CN" sz="3600"/>
              <a:t>D</a:t>
            </a:r>
            <a:r>
              <a:rPr lang="en-US" sz="3600"/>
              <a:t>iagnosis</a:t>
            </a:r>
            <a:r>
              <a:rPr lang="zh-CN" altLang="en-US" sz="3600"/>
              <a:t> </a:t>
            </a:r>
            <a:r>
              <a:rPr lang="en-US" altLang="zh-CN" sz="3600"/>
              <a:t>–</a:t>
            </a:r>
            <a:r>
              <a:rPr lang="zh-CN" altLang="en-US" sz="3600"/>
              <a:t> </a:t>
            </a:r>
            <a:r>
              <a:rPr lang="en-US" altLang="zh-CN" sz="3600"/>
              <a:t>Cook’s</a:t>
            </a:r>
            <a:r>
              <a:rPr lang="zh-CN" altLang="en-US" sz="3600"/>
              <a:t> </a:t>
            </a:r>
            <a:r>
              <a:rPr lang="en-US" altLang="zh-CN" sz="3600"/>
              <a:t>Distance</a:t>
            </a:r>
            <a:endParaRPr lang="en-US" sz="3600" dirty="0"/>
          </a:p>
        </p:txBody>
      </p:sp>
      <p:pic>
        <p:nvPicPr>
          <p:cNvPr id="10" name="Picture 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95BCBC3-0B3F-0D42-AA0D-AEE91C1BB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7481" y="812800"/>
            <a:ext cx="5578475" cy="557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52"/>
    </mc:Choice>
    <mc:Fallback xmlns="">
      <p:transition spd="slow" advTm="20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88914-78FA-9741-B557-87DBF1A11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870" y="1836642"/>
            <a:ext cx="4993806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DFFITS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measures the influence of the </a:t>
            </a:r>
            <a:r>
              <a:rPr lang="en-US" sz="2000" dirty="0" err="1"/>
              <a:t>i</a:t>
            </a:r>
            <a:r>
              <a:rPr lang="en-US" sz="2000" baseline="30000" dirty="0" err="1"/>
              <a:t>th</a:t>
            </a:r>
            <a:r>
              <a:rPr lang="en-US" sz="2000" baseline="30000" dirty="0"/>
              <a:t> </a:t>
            </a:r>
            <a:r>
              <a:rPr lang="en-US" sz="2000" dirty="0"/>
              <a:t>observation on the fitted value</a:t>
            </a:r>
            <a:r>
              <a:rPr lang="zh-CN" altLang="en-US" sz="2000" dirty="0"/>
              <a:t> </a:t>
            </a:r>
            <a:r>
              <a:rPr lang="en-US" altLang="zh-CN" sz="2000" dirty="0" err="1"/>
              <a:t>y</a:t>
            </a:r>
            <a:r>
              <a:rPr lang="en-US" altLang="zh-CN" sz="2000" baseline="-25000" dirty="0" err="1"/>
              <a:t>i</a:t>
            </a:r>
            <a:r>
              <a:rPr lang="en-US" altLang="zh-CN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The rule of </a:t>
            </a:r>
            <a:r>
              <a:rPr lang="en-US" altLang="zh-CN" sz="2000" dirty="0"/>
              <a:t>influential observation</a:t>
            </a:r>
            <a:r>
              <a:rPr lang="en-US" sz="2000" dirty="0"/>
              <a:t> for small dataset is </a:t>
            </a:r>
            <a:r>
              <a:rPr lang="en-US" altLang="zh-CN" sz="2000" dirty="0"/>
              <a:t>red</a:t>
            </a:r>
            <a:r>
              <a:rPr lang="zh-CN" altLang="en-US" sz="2000" dirty="0"/>
              <a:t> </a:t>
            </a:r>
            <a:r>
              <a:rPr lang="en-US" altLang="zh-CN" sz="2000" dirty="0"/>
              <a:t>lines</a:t>
            </a:r>
            <a:r>
              <a:rPr lang="en-US" sz="2000" dirty="0"/>
              <a:t>, for large dataset is </a:t>
            </a:r>
            <a:r>
              <a:rPr lang="en-US" altLang="zh-CN" sz="2000" dirty="0"/>
              <a:t>green</a:t>
            </a:r>
            <a:r>
              <a:rPr lang="zh-CN" altLang="en-US" sz="2000" dirty="0"/>
              <a:t> </a:t>
            </a:r>
            <a:r>
              <a:rPr lang="en-US" altLang="zh-CN" sz="2000" dirty="0"/>
              <a:t>lines.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No</a:t>
            </a:r>
            <a:r>
              <a:rPr lang="zh-CN" altLang="en-US" sz="2000" dirty="0"/>
              <a:t> </a:t>
            </a:r>
            <a:r>
              <a:rPr lang="en-US" altLang="zh-CN" sz="2000" dirty="0"/>
              <a:t>obvious</a:t>
            </a:r>
            <a:r>
              <a:rPr lang="zh-CN" altLang="en-US" sz="2000" dirty="0"/>
              <a:t> </a:t>
            </a:r>
            <a:r>
              <a:rPr lang="en-US" altLang="zh-CN" sz="2000" dirty="0"/>
              <a:t>influential observation.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D2D540-A0BF-3340-93F8-06A97D6AD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323" y="1690688"/>
            <a:ext cx="2120900" cy="6731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F93172C-6D57-4F47-847C-577D57D7E6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C8D4066-CF2D-424A-B43C-632ED60D615C}"/>
              </a:ext>
            </a:extLst>
          </p:cNvPr>
          <p:cNvSpPr txBox="1">
            <a:spLocks/>
          </p:cNvSpPr>
          <p:nvPr/>
        </p:nvSpPr>
        <p:spPr>
          <a:xfrm>
            <a:off x="323175" y="997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Model </a:t>
            </a:r>
            <a:r>
              <a:rPr lang="en-US" altLang="zh-CN" sz="3600"/>
              <a:t>D</a:t>
            </a:r>
            <a:r>
              <a:rPr lang="en-US" sz="3600"/>
              <a:t>iagnosis</a:t>
            </a:r>
            <a:r>
              <a:rPr lang="zh-CN" altLang="en-US" sz="3600"/>
              <a:t> </a:t>
            </a:r>
            <a:r>
              <a:rPr lang="en-US" altLang="zh-CN" sz="3600"/>
              <a:t>-</a:t>
            </a:r>
            <a:r>
              <a:rPr lang="zh-CN" altLang="en-US" sz="3600"/>
              <a:t> </a:t>
            </a:r>
            <a:r>
              <a:rPr lang="en-US" altLang="zh-CN" sz="3600"/>
              <a:t>DFFITS</a:t>
            </a:r>
            <a:endParaRPr lang="en-US" sz="3600" dirty="0"/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061D55D9-974D-E944-B0C4-1E21D1AA9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0726" y="939106"/>
            <a:ext cx="5248874" cy="524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5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30"/>
    </mc:Choice>
    <mc:Fallback xmlns="">
      <p:transition spd="slow" advTm="5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0927-2B1A-4040-BAF9-468FCA8FD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94" y="21847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Introduction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CBA88-2BB3-1647-B771-A3C5599D8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90" y="1947862"/>
            <a:ext cx="10515600" cy="4351338"/>
          </a:xfrm>
        </p:spPr>
        <p:txBody>
          <a:bodyPr/>
          <a:lstStyle/>
          <a:p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Fat</a:t>
            </a:r>
            <a:r>
              <a:rPr lang="zh-CN" altLang="en-US" dirty="0"/>
              <a:t> </a:t>
            </a:r>
            <a:r>
              <a:rPr lang="en-US" altLang="zh-CN" dirty="0"/>
              <a:t>Percentage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Mass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Fat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Mass.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precise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measure</a:t>
            </a:r>
            <a:r>
              <a:rPr lang="zh-CN" altLang="en-US" dirty="0"/>
              <a:t> </a:t>
            </a:r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fat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combine</a:t>
            </a:r>
            <a:r>
              <a:rPr lang="zh-CN" altLang="en-US" dirty="0"/>
              <a:t> </a:t>
            </a:r>
            <a:r>
              <a:rPr lang="en-US" altLang="zh-CN" dirty="0"/>
              <a:t>submersion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Siri</a:t>
            </a:r>
            <a:r>
              <a:rPr lang="zh-CN" altLang="en-US" dirty="0"/>
              <a:t> </a:t>
            </a:r>
            <a:r>
              <a:rPr lang="en-US" altLang="zh-CN" dirty="0"/>
              <a:t>equation</a:t>
            </a:r>
            <a:r>
              <a:rPr lang="zh-CN" altLang="en-US" dirty="0"/>
              <a:t> </a:t>
            </a:r>
            <a:r>
              <a:rPr lang="en-US" altLang="zh-CN" dirty="0"/>
              <a:t>(Body</a:t>
            </a:r>
            <a:r>
              <a:rPr lang="zh-CN" altLang="en-US" dirty="0"/>
              <a:t> </a:t>
            </a:r>
            <a:r>
              <a:rPr lang="en-US" altLang="zh-CN" dirty="0"/>
              <a:t>fat=495/Density-450).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difficult.</a:t>
            </a:r>
          </a:p>
          <a:p>
            <a:endParaRPr lang="en-US" altLang="zh-CN" dirty="0"/>
          </a:p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convenient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fat.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3FECDF5-A2F5-0C48-B4C7-3C47702316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4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96"/>
    </mc:Choice>
    <mc:Fallback xmlns="">
      <p:transition spd="slow" advTm="9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E43435-E746-ED49-A7B2-4BF115FC9F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2099" y="1844249"/>
                <a:ext cx="4785791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000" dirty="0"/>
                  <a:t>DFBETAS</a:t>
                </a:r>
              </a:p>
              <a:p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sz="2000" dirty="0"/>
                  <a:t>measures the influence of </a:t>
                </a:r>
                <a:r>
                  <a:rPr lang="en-US" sz="2000" dirty="0" err="1"/>
                  <a:t>i</a:t>
                </a:r>
                <a:r>
                  <a:rPr lang="en-US" sz="2000" baseline="30000" dirty="0" err="1"/>
                  <a:t>th</a:t>
                </a:r>
                <a:r>
                  <a:rPr lang="en-US" sz="2000" dirty="0"/>
                  <a:t> observation on the fit of the regression coefficient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000" b="0" i="1" baseline="-250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000" baseline="-25000" dirty="0"/>
                  <a:t> </a:t>
                </a:r>
                <a:r>
                  <a:rPr lang="en-US" altLang="zh-CN" sz="2000" baseline="-25000" dirty="0"/>
                  <a:t>.</a:t>
                </a:r>
              </a:p>
              <a:p>
                <a:endParaRPr lang="en-US" altLang="zh-CN" sz="2000" baseline="-25000" dirty="0"/>
              </a:p>
              <a:p>
                <a:r>
                  <a:rPr lang="en-US" sz="2000" dirty="0"/>
                  <a:t>The rule of </a:t>
                </a:r>
                <a:r>
                  <a:rPr lang="en-US" altLang="zh-CN" sz="2000" dirty="0"/>
                  <a:t>influential observation</a:t>
                </a:r>
                <a:r>
                  <a:rPr lang="en-US" sz="2000" dirty="0"/>
                  <a:t> for small dataset is </a:t>
                </a:r>
                <a:r>
                  <a:rPr lang="en-US" altLang="zh-CN" sz="2000" dirty="0"/>
                  <a:t>red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lines</a:t>
                </a:r>
                <a:r>
                  <a:rPr lang="en-US" sz="2000" dirty="0"/>
                  <a:t>, for large dataset is </a:t>
                </a:r>
                <a:r>
                  <a:rPr lang="en-US" altLang="zh-CN" sz="2000" dirty="0"/>
                  <a:t>green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lines.</a:t>
                </a:r>
              </a:p>
              <a:p>
                <a:endParaRPr lang="en-US" altLang="zh-CN" sz="2000" dirty="0"/>
              </a:p>
              <a:p>
                <a:r>
                  <a:rPr lang="en-US" altLang="zh-CN" sz="2000" dirty="0"/>
                  <a:t>There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no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obvious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influential observation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DFBETAS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three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coefficients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including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intercept.</a:t>
                </a:r>
                <a:r>
                  <a:rPr lang="zh-CN" altLang="en-US" sz="2000" dirty="0"/>
                  <a:t> </a:t>
                </a:r>
                <a:endParaRPr lang="en-US" sz="2000" dirty="0"/>
              </a:p>
              <a:p>
                <a:endParaRPr lang="en-US" altLang="zh-CN" sz="2000" baseline="-25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E43435-E746-ED49-A7B2-4BF115FC9F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2099" y="1844249"/>
                <a:ext cx="4785791" cy="4351338"/>
              </a:xfrm>
              <a:blipFill>
                <a:blip r:embed="rId5"/>
                <a:stretch>
                  <a:fillRect l="-1058" t="-1453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01E6862-5845-2D43-893D-2DF199391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571" y="1586841"/>
            <a:ext cx="3118009" cy="921579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A52FA12-4DAF-EC4B-A9FB-0DB07ED85F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BFA9C28-3CB0-4543-8118-DA9265A333C1}"/>
              </a:ext>
            </a:extLst>
          </p:cNvPr>
          <p:cNvSpPr txBox="1">
            <a:spLocks/>
          </p:cNvSpPr>
          <p:nvPr/>
        </p:nvSpPr>
        <p:spPr>
          <a:xfrm>
            <a:off x="150644" y="1718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Model </a:t>
            </a:r>
            <a:r>
              <a:rPr lang="en-US" altLang="zh-CN" sz="3600"/>
              <a:t>D</a:t>
            </a:r>
            <a:r>
              <a:rPr lang="en-US" sz="3600"/>
              <a:t>iagnosis</a:t>
            </a:r>
            <a:r>
              <a:rPr lang="zh-CN" altLang="en-US" sz="3600"/>
              <a:t> </a:t>
            </a:r>
            <a:r>
              <a:rPr lang="en-US" altLang="zh-CN" sz="3600"/>
              <a:t>-</a:t>
            </a:r>
            <a:r>
              <a:rPr lang="zh-CN" altLang="en-US" sz="3600"/>
              <a:t> </a:t>
            </a:r>
            <a:r>
              <a:rPr lang="en-US" altLang="zh-CN" sz="3600"/>
              <a:t>DFBETAS</a:t>
            </a:r>
            <a:endParaRPr lang="en-US" sz="3600" dirty="0"/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9C599D7D-9ECF-6B4E-AC47-417D6DFE1D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7890" y="1497390"/>
            <a:ext cx="3518452" cy="3518452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41E0E204-9089-904E-9403-AF0B8FA151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2226" y="20419"/>
            <a:ext cx="3319130" cy="3319130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0D0B11C8-2834-7449-931D-F75ADC1F23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0470" y="3490957"/>
            <a:ext cx="3319130" cy="331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5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3"/>
    </mc:Choice>
    <mc:Fallback xmlns="">
      <p:transition spd="slow" advTm="4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434F6-40DC-0E49-91ED-A47CBCED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altLang="zh-CN" dirty="0"/>
              <a:t>D</a:t>
            </a:r>
            <a:r>
              <a:rPr lang="en-US" dirty="0"/>
              <a:t>iagnosis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3A359-ACC1-E340-A1D7-61CCE41F9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154" y="1550400"/>
            <a:ext cx="10817646" cy="4700703"/>
          </a:xfrm>
        </p:spPr>
        <p:txBody>
          <a:bodyPr numCol="2">
            <a:normAutofit/>
          </a:bodyPr>
          <a:lstStyle/>
          <a:p>
            <a:endParaRPr lang="en-US" sz="1800" dirty="0"/>
          </a:p>
          <a:p>
            <a:r>
              <a:rPr lang="en-US" altLang="zh-CN" dirty="0"/>
              <a:t>Advantages:</a:t>
            </a:r>
            <a:r>
              <a:rPr lang="zh-CN" altLang="en-US" dirty="0"/>
              <a:t> 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Perform</a:t>
            </a:r>
            <a:r>
              <a:rPr lang="zh-CN" altLang="en-US" sz="2000" dirty="0"/>
              <a:t> </a:t>
            </a:r>
            <a:r>
              <a:rPr lang="en-US" altLang="zh-CN" sz="2000" dirty="0"/>
              <a:t>well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diagnosis.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Simple</a:t>
            </a:r>
            <a:r>
              <a:rPr lang="zh-CN" altLang="en-US" sz="2000" dirty="0"/>
              <a:t> </a:t>
            </a:r>
            <a:r>
              <a:rPr lang="en-US" altLang="zh-CN" sz="2000" dirty="0"/>
              <a:t>rule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only</a:t>
            </a:r>
            <a:r>
              <a:rPr lang="zh-CN" altLang="en-US" sz="2000" dirty="0"/>
              <a:t> </a:t>
            </a:r>
            <a:r>
              <a:rPr lang="en-US" altLang="zh-CN" sz="2000" dirty="0"/>
              <a:t>two</a:t>
            </a:r>
            <a:r>
              <a:rPr lang="zh-CN" altLang="en-US" sz="2000" dirty="0"/>
              <a:t> </a:t>
            </a:r>
            <a:r>
              <a:rPr lang="en-US" altLang="zh-CN" sz="2000" dirty="0"/>
              <a:t>inputs.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No</a:t>
            </a:r>
            <a:r>
              <a:rPr lang="zh-CN" altLang="en-US" sz="2000" dirty="0"/>
              <a:t> </a:t>
            </a:r>
            <a:r>
              <a:rPr lang="en-US" altLang="zh-CN" sz="2000" dirty="0"/>
              <a:t>serious</a:t>
            </a:r>
            <a:r>
              <a:rPr lang="zh-CN" altLang="en-US" sz="2000" dirty="0"/>
              <a:t> </a:t>
            </a:r>
            <a:r>
              <a:rPr lang="en-US" sz="2000" dirty="0"/>
              <a:t>multicollinearity</a:t>
            </a:r>
            <a:r>
              <a:rPr lang="en-US" altLang="zh-CN" sz="20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linear</a:t>
            </a:r>
            <a:r>
              <a:rPr lang="zh-CN" altLang="en-US" sz="2000" dirty="0"/>
              <a:t> </a:t>
            </a:r>
            <a:r>
              <a:rPr lang="en-US" altLang="zh-CN" sz="2000" dirty="0"/>
              <a:t>regression</a:t>
            </a:r>
            <a:r>
              <a:rPr lang="zh-CN" altLang="en-US" sz="2000" dirty="0"/>
              <a:t> </a:t>
            </a:r>
            <a:r>
              <a:rPr lang="en-US" altLang="zh-CN" sz="2000" dirty="0"/>
              <a:t>assumptions</a:t>
            </a:r>
            <a:r>
              <a:rPr lang="zh-CN" altLang="en-US" sz="2000" dirty="0"/>
              <a:t> </a:t>
            </a:r>
            <a:r>
              <a:rPr lang="en-US" altLang="zh-CN" sz="2000" dirty="0"/>
              <a:t>hold.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dirty="0"/>
              <a:t>Disadvantages:</a:t>
            </a:r>
            <a:r>
              <a:rPr lang="zh-CN" altLang="en-US" dirty="0"/>
              <a:t> 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R-squared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not</a:t>
            </a:r>
            <a:r>
              <a:rPr lang="zh-CN" altLang="en-US" sz="2000" dirty="0"/>
              <a:t> </a:t>
            </a:r>
            <a:r>
              <a:rPr lang="en-US" altLang="zh-CN" sz="2000" dirty="0"/>
              <a:t>perfect.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Sacrifice</a:t>
            </a:r>
            <a:r>
              <a:rPr lang="zh-CN" altLang="en-US" sz="2000" dirty="0"/>
              <a:t> </a:t>
            </a:r>
            <a:r>
              <a:rPr lang="en-US" altLang="zh-CN" sz="2000" dirty="0"/>
              <a:t>precision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simplicity.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r>
              <a:rPr lang="en-US" altLang="zh-CN" dirty="0"/>
              <a:t>Improvement: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expect</a:t>
            </a:r>
            <a:r>
              <a:rPr lang="zh-CN" altLang="en-US" sz="2000" dirty="0"/>
              <a:t> </a:t>
            </a:r>
            <a:r>
              <a:rPr lang="en-US" altLang="zh-CN" sz="2000" dirty="0"/>
              <a:t>large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detailed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sets.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there</a:t>
            </a:r>
            <a:r>
              <a:rPr lang="zh-CN" altLang="en-US" sz="2000" dirty="0"/>
              <a:t> </a:t>
            </a:r>
            <a:r>
              <a:rPr lang="en-US" altLang="zh-CN" sz="2000" dirty="0"/>
              <a:t>any</a:t>
            </a:r>
            <a:r>
              <a:rPr lang="zh-CN" altLang="en-US" sz="2000" dirty="0"/>
              <a:t> </a:t>
            </a:r>
            <a:r>
              <a:rPr lang="en-US" altLang="zh-CN" sz="2000" dirty="0"/>
              <a:t>improvement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new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complex</a:t>
            </a:r>
            <a:r>
              <a:rPr lang="zh-CN" altLang="en-US" sz="2000" dirty="0"/>
              <a:t> </a:t>
            </a:r>
            <a:r>
              <a:rPr lang="en-US" altLang="zh-CN" sz="2000" dirty="0"/>
              <a:t>transformation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combination?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744D0E6-BF3D-7142-979F-53736E7899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4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26"/>
    </mc:Choice>
    <mc:Fallback xmlns="">
      <p:transition spd="slow" advTm="21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41A37-CD95-B949-842E-4D41C8F6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545398"/>
            <a:ext cx="4837176" cy="1170432"/>
          </a:xfrm>
        </p:spPr>
        <p:txBody>
          <a:bodyPr anchor="b">
            <a:normAutofit/>
          </a:bodyPr>
          <a:lstStyle/>
          <a:p>
            <a:r>
              <a:rPr lang="en-US" altLang="zh-CN" sz="3600" dirty="0"/>
              <a:t>Shiny</a:t>
            </a:r>
            <a:r>
              <a:rPr lang="zh-CN" altLang="en-US" sz="3600" dirty="0"/>
              <a:t> </a:t>
            </a:r>
            <a:r>
              <a:rPr lang="en-US" altLang="zh-CN" sz="3600" dirty="0"/>
              <a:t>Application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408C6-07D7-154A-832B-7A4B4C7B2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365" y="625034"/>
            <a:ext cx="4837176" cy="366674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Function of changing unit</a:t>
            </a:r>
            <a:r>
              <a:rPr lang="en-US" altLang="zh-CN" sz="20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Color</a:t>
            </a:r>
            <a:r>
              <a:rPr lang="zh-CN" altLang="en-US" sz="2000" dirty="0"/>
              <a:t> </a:t>
            </a:r>
            <a:r>
              <a:rPr lang="en-US" altLang="zh-CN" sz="2000" dirty="0"/>
              <a:t>warning</a:t>
            </a:r>
            <a:r>
              <a:rPr lang="zh-CN" altLang="en-US" sz="2000" dirty="0"/>
              <a:t> </a:t>
            </a:r>
            <a:r>
              <a:rPr lang="en-US" altLang="zh-CN" sz="2000" dirty="0"/>
              <a:t>when</a:t>
            </a:r>
            <a:r>
              <a:rPr lang="zh-CN" altLang="en-US" sz="2000" dirty="0"/>
              <a:t> </a:t>
            </a:r>
            <a:r>
              <a:rPr lang="en-US" altLang="zh-CN" sz="2000" dirty="0"/>
              <a:t>your</a:t>
            </a:r>
            <a:r>
              <a:rPr lang="zh-CN" altLang="en-US" sz="2000" dirty="0"/>
              <a:t> </a:t>
            </a:r>
            <a:r>
              <a:rPr lang="en-US" altLang="zh-CN" sz="2000" dirty="0"/>
              <a:t>bodyfat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high.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Body</a:t>
            </a:r>
            <a:r>
              <a:rPr lang="zh-CN" altLang="en-US" sz="2000" dirty="0"/>
              <a:t> </a:t>
            </a:r>
            <a:r>
              <a:rPr lang="en-US" altLang="zh-CN" sz="2000" dirty="0"/>
              <a:t>fat</a:t>
            </a:r>
            <a:r>
              <a:rPr lang="zh-CN" altLang="en-US" sz="2000" dirty="0"/>
              <a:t> </a:t>
            </a:r>
            <a:r>
              <a:rPr lang="en-US" altLang="zh-CN" sz="2000" dirty="0"/>
              <a:t>suggestion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sz="2000" dirty="0"/>
              <a:t>American Council on Exercise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Welcome</a:t>
            </a:r>
            <a:r>
              <a:rPr lang="zh-CN" altLang="en-US" sz="2000" dirty="0"/>
              <a:t> </a:t>
            </a: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it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https://ewang36.shinyapps.io/Bodyfat/</a:t>
            </a:r>
            <a:endParaRPr lang="en-US" sz="20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378A50C4-DA3F-6D42-85C0-DB77FCC9C3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C174BAD3-B4E9-E748-95D9-F5E4817AE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5243" y="473809"/>
            <a:ext cx="6364357" cy="5405234"/>
          </a:xfrm>
          <a:prstGeom prst="rect">
            <a:avLst/>
          </a:prstGeom>
        </p:spPr>
      </p:pic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CD38C126-F3B7-364F-B3DE-01BBD235D1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019" y="2770972"/>
            <a:ext cx="4516522" cy="384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9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91"/>
    </mc:Choice>
    <mc:Fallback xmlns="">
      <p:transition spd="slow" advTm="15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A72C-3B8D-2549-9790-AE992B84C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Acknowledge</a:t>
            </a: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7DB1ED4-7A52-E742-A0DA-4D7E560FCE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DB00D1-20DB-954B-A718-CEDEB6A90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4271"/>
            <a:ext cx="11197281" cy="4619242"/>
          </a:xfrm>
        </p:spPr>
        <p:txBody>
          <a:bodyPr numCol="2">
            <a:noAutofit/>
          </a:bodyPr>
          <a:lstStyle/>
          <a:p>
            <a:r>
              <a:rPr lang="en-US" altLang="zh-CN" sz="2000" b="1" dirty="0"/>
              <a:t>GitHub,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Main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Main</a:t>
            </a:r>
            <a:r>
              <a:rPr lang="zh-CN" altLang="en-US" sz="2000" dirty="0"/>
              <a:t> </a:t>
            </a:r>
            <a:r>
              <a:rPr lang="en-US" altLang="zh-CN" sz="2000" dirty="0"/>
              <a:t>code</a:t>
            </a:r>
            <a:r>
              <a:rPr lang="zh-CN" altLang="en-US" sz="2000" dirty="0"/>
              <a:t> </a:t>
            </a:r>
            <a:r>
              <a:rPr lang="en-US" altLang="zh-CN" sz="2000" dirty="0"/>
              <a:t>edited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CHENYANG</a:t>
            </a:r>
            <a:r>
              <a:rPr lang="zh-CN" altLang="en-US" sz="2000" dirty="0"/>
              <a:t> </a:t>
            </a:r>
            <a:r>
              <a:rPr lang="en-US" altLang="zh-CN" sz="2000" dirty="0"/>
              <a:t>JIANG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ENZE</a:t>
            </a:r>
            <a:r>
              <a:rPr lang="zh-CN" altLang="en-US" sz="2000" dirty="0"/>
              <a:t> </a:t>
            </a:r>
            <a:r>
              <a:rPr lang="en-US" altLang="zh-CN" sz="2000" dirty="0"/>
              <a:t>WANG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Tree</a:t>
            </a:r>
            <a:r>
              <a:rPr lang="zh-CN" altLang="en-US" sz="2000" dirty="0"/>
              <a:t> </a:t>
            </a:r>
            <a:r>
              <a:rPr lang="en-US" altLang="zh-CN" sz="2000" dirty="0"/>
              <a:t>regression</a:t>
            </a:r>
            <a:r>
              <a:rPr lang="zh-CN" altLang="en-US" sz="2000" dirty="0"/>
              <a:t> </a:t>
            </a:r>
            <a:r>
              <a:rPr lang="en-US" altLang="zh-CN" sz="2000" dirty="0"/>
              <a:t>edited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 err="1"/>
              <a:t>HanGyu</a:t>
            </a:r>
            <a:r>
              <a:rPr lang="zh-CN" altLang="en-US" sz="2000" dirty="0"/>
              <a:t> </a:t>
            </a:r>
            <a:r>
              <a:rPr lang="en-US" altLang="zh-CN" sz="2000" dirty="0"/>
              <a:t>KANG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selection</a:t>
            </a:r>
            <a:r>
              <a:rPr lang="zh-CN" altLang="en-US" sz="2000" dirty="0"/>
              <a:t> </a:t>
            </a:r>
            <a:r>
              <a:rPr lang="en-US" altLang="zh-CN" sz="2000" dirty="0"/>
              <a:t>fixed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RUI</a:t>
            </a:r>
            <a:r>
              <a:rPr lang="zh-CN" altLang="en-US" sz="2000" dirty="0"/>
              <a:t> </a:t>
            </a:r>
            <a:r>
              <a:rPr lang="en-US" altLang="zh-CN" sz="2000" dirty="0"/>
              <a:t>HUANG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GitHub</a:t>
            </a:r>
            <a:r>
              <a:rPr lang="zh-CN" altLang="en-US" sz="2000" dirty="0"/>
              <a:t> </a:t>
            </a:r>
            <a:r>
              <a:rPr lang="en-US" altLang="zh-CN" sz="2000" dirty="0"/>
              <a:t>maintained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ENZE</a:t>
            </a:r>
            <a:r>
              <a:rPr lang="zh-CN" altLang="en-US" sz="2000" dirty="0"/>
              <a:t> </a:t>
            </a:r>
            <a:r>
              <a:rPr lang="en-US" altLang="zh-CN" sz="2000" dirty="0"/>
              <a:t>WANG</a:t>
            </a:r>
          </a:p>
          <a:p>
            <a:r>
              <a:rPr lang="en-US" altLang="zh-CN" sz="2000" b="1" dirty="0"/>
              <a:t>Shiny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App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Main</a:t>
            </a:r>
            <a:r>
              <a:rPr lang="zh-CN" altLang="en-US" sz="2000" dirty="0"/>
              <a:t> </a:t>
            </a:r>
            <a:r>
              <a:rPr lang="en-US" altLang="zh-CN" sz="2000" dirty="0"/>
              <a:t>edited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RUI</a:t>
            </a:r>
            <a:r>
              <a:rPr lang="zh-CN" altLang="en-US" sz="2000" dirty="0"/>
              <a:t> </a:t>
            </a:r>
            <a:r>
              <a:rPr lang="en-US" altLang="zh-CN" sz="2000" dirty="0"/>
              <a:t>HUANG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sz="2000" dirty="0" err="1"/>
              <a:t>HanGyu</a:t>
            </a:r>
            <a:r>
              <a:rPr lang="en-US" sz="2000" dirty="0"/>
              <a:t> KANG </a:t>
            </a:r>
            <a:endParaRPr lang="en-US" altLang="zh-CN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interface, </a:t>
            </a:r>
            <a:r>
              <a:rPr lang="en-US" sz="2000" dirty="0" err="1"/>
              <a:t>ggplot</a:t>
            </a:r>
            <a:r>
              <a:rPr lang="en-US" sz="2000" dirty="0"/>
              <a:t> and unit part are fixed, edited and maintained by ENZE WANG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Other problems are fixed by CHENYANG JIANG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b="1" dirty="0"/>
              <a:t>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PPT</a:t>
            </a:r>
            <a:r>
              <a:rPr lang="zh-CN" altLang="en-US" sz="2000" dirty="0"/>
              <a:t> </a:t>
            </a:r>
            <a:r>
              <a:rPr lang="en-US" altLang="zh-CN" sz="2000" dirty="0"/>
              <a:t>edited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ENZE</a:t>
            </a:r>
            <a:r>
              <a:rPr lang="zh-CN" altLang="en-US" sz="2000" dirty="0"/>
              <a:t> </a:t>
            </a:r>
            <a:r>
              <a:rPr lang="en-US" altLang="zh-CN" sz="2000" dirty="0"/>
              <a:t>WANG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Video</a:t>
            </a:r>
            <a:r>
              <a:rPr lang="zh-CN" altLang="en-US" sz="2000" dirty="0"/>
              <a:t> </a:t>
            </a:r>
            <a:r>
              <a:rPr lang="en-US" altLang="zh-CN" sz="2000" dirty="0"/>
              <a:t>edited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sz="2000" dirty="0" err="1"/>
              <a:t>HanGyu</a:t>
            </a:r>
            <a:r>
              <a:rPr lang="en-US" sz="2000" dirty="0"/>
              <a:t> KANG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P</a:t>
            </a:r>
            <a:r>
              <a:rPr lang="en-US" sz="2000" dirty="0"/>
              <a:t>resented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sz="2000" dirty="0"/>
              <a:t>CHENYANG JIANG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RUI</a:t>
            </a:r>
            <a:r>
              <a:rPr lang="zh-CN" altLang="en-US" sz="2000" dirty="0"/>
              <a:t> </a:t>
            </a:r>
            <a:r>
              <a:rPr lang="en-US" altLang="zh-CN" sz="2000" dirty="0"/>
              <a:t>HUANG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altLang="zh-CN" sz="2000" dirty="0"/>
          </a:p>
          <a:p>
            <a:r>
              <a:rPr lang="en-US" altLang="zh-CN" sz="2000" b="1" dirty="0"/>
              <a:t>PDF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Summary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Main</a:t>
            </a:r>
            <a:r>
              <a:rPr lang="zh-CN" altLang="en-US" sz="2000" dirty="0"/>
              <a:t> </a:t>
            </a:r>
            <a:r>
              <a:rPr lang="en-US" altLang="zh-CN" sz="2000" dirty="0"/>
              <a:t>edited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ENZE</a:t>
            </a:r>
            <a:r>
              <a:rPr lang="zh-CN" altLang="en-US" sz="2000" dirty="0"/>
              <a:t> </a:t>
            </a:r>
            <a:r>
              <a:rPr lang="en-US" altLang="zh-CN" sz="2000" dirty="0"/>
              <a:t>WANG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Fixed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RUI</a:t>
            </a:r>
            <a:r>
              <a:rPr lang="zh-CN" altLang="en-US" sz="2000" dirty="0"/>
              <a:t> </a:t>
            </a:r>
            <a:r>
              <a:rPr lang="en-US" altLang="zh-CN" sz="2000" dirty="0"/>
              <a:t>HUANG,</a:t>
            </a:r>
            <a:r>
              <a:rPr lang="zh-CN" altLang="en-US" sz="2000" dirty="0"/>
              <a:t> </a:t>
            </a:r>
            <a:r>
              <a:rPr lang="en-US" altLang="zh-CN" sz="2000" dirty="0"/>
              <a:t>CHENYANG</a:t>
            </a:r>
            <a:r>
              <a:rPr lang="zh-CN" altLang="en-US" sz="2000" dirty="0"/>
              <a:t> </a:t>
            </a:r>
            <a:r>
              <a:rPr lang="en-US" altLang="zh-CN" sz="2000" dirty="0"/>
              <a:t>JIANG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 err="1"/>
              <a:t>HanGyu</a:t>
            </a:r>
            <a:r>
              <a:rPr lang="zh-CN" altLang="en-US" sz="2000" dirty="0"/>
              <a:t> </a:t>
            </a:r>
            <a:r>
              <a:rPr lang="en-US" altLang="zh-CN" sz="2000" dirty="0"/>
              <a:t>KANG</a:t>
            </a:r>
          </a:p>
          <a:p>
            <a:pPr marL="1143000" indent="-1143000">
              <a:buFont typeface="+mj-lt"/>
              <a:buAutoNum type="arabicPeriod"/>
            </a:pPr>
            <a:endParaRPr lang="en-US" altLang="zh-CN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50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82"/>
    </mc:Choice>
    <mc:Fallback xmlns="">
      <p:transition spd="slow" advTm="9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100-09CA-CA4A-B24C-EE93553CA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70" y="26253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Data</a:t>
            </a:r>
            <a:r>
              <a:rPr lang="zh-CN" altLang="en-US" sz="3600" dirty="0"/>
              <a:t> </a:t>
            </a:r>
            <a:r>
              <a:rPr lang="en-US" altLang="zh-CN" sz="3600" dirty="0"/>
              <a:t>Analysis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9CFEF-65DC-4445-B9E5-3FF637F1C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070" y="1831803"/>
            <a:ext cx="3783227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252</a:t>
            </a:r>
            <a:r>
              <a:rPr lang="zh-CN" altLang="en-US" sz="2000" dirty="0"/>
              <a:t> </a:t>
            </a:r>
            <a:r>
              <a:rPr lang="en-US" altLang="zh-CN" sz="2000" dirty="0"/>
              <a:t>observations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16</a:t>
            </a:r>
            <a:r>
              <a:rPr lang="zh-CN" altLang="en-US" sz="2000" dirty="0"/>
              <a:t> </a:t>
            </a:r>
            <a:r>
              <a:rPr lang="en-US" altLang="zh-CN" sz="2000" dirty="0"/>
              <a:t>valid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Study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distribution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range.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Find</a:t>
            </a:r>
            <a:r>
              <a:rPr lang="zh-CN" altLang="en-US" sz="2000" dirty="0"/>
              <a:t> </a:t>
            </a:r>
            <a:r>
              <a:rPr lang="en-US" altLang="zh-CN" sz="2000" dirty="0"/>
              <a:t>any</a:t>
            </a:r>
            <a:r>
              <a:rPr lang="zh-CN" altLang="en-US" sz="2000" dirty="0"/>
              <a:t> </a:t>
            </a:r>
            <a:r>
              <a:rPr lang="en-US" altLang="zh-CN" sz="2000" dirty="0"/>
              <a:t>outliers.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Find</a:t>
            </a:r>
            <a:r>
              <a:rPr lang="zh-CN" altLang="en-US" sz="2000" dirty="0"/>
              <a:t> </a:t>
            </a:r>
            <a:r>
              <a:rPr lang="en-US" altLang="zh-CN" sz="2000" dirty="0"/>
              <a:t>any</a:t>
            </a:r>
            <a:r>
              <a:rPr lang="zh-CN" altLang="en-US" sz="2000" dirty="0"/>
              <a:t> </a:t>
            </a:r>
            <a:r>
              <a:rPr lang="en-US" altLang="zh-CN" sz="2000" dirty="0"/>
              <a:t>null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abnormal</a:t>
            </a:r>
            <a:r>
              <a:rPr lang="zh-CN" altLang="en-US" sz="2000" dirty="0"/>
              <a:t> </a:t>
            </a:r>
            <a:r>
              <a:rPr lang="en-US" altLang="zh-CN" sz="2000" dirty="0"/>
              <a:t>value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43A0738E-58FF-464B-8883-9C14FE3F1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047" y="1831803"/>
            <a:ext cx="3573158" cy="3573158"/>
          </a:xfrm>
          <a:prstGeom prst="rect">
            <a:avLst/>
          </a:prstGeom>
        </p:spPr>
      </p:pic>
      <p:pic>
        <p:nvPicPr>
          <p:cNvPr id="10" name="Picture 9" descr="Diagram, timeline&#10;&#10;Description automatically generated">
            <a:extLst>
              <a:ext uri="{FF2B5EF4-FFF2-40B4-BE49-F238E27FC236}">
                <a16:creationId xmlns:a16="http://schemas.microsoft.com/office/drawing/2014/main" id="{EB60190E-7639-174C-9407-FC3989294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6850" y="1831803"/>
            <a:ext cx="3518299" cy="351829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69BF553-2A48-FC4D-A9F3-61D65BE8CD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45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36"/>
    </mc:Choice>
    <mc:Fallback>
      <p:transition spd="slow" advTm="8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0A70C-924B-D340-B386-D8911595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89" y="-22707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Data</a:t>
            </a:r>
            <a:r>
              <a:rPr lang="zh-CN" altLang="en-US" sz="3600" dirty="0"/>
              <a:t> </a:t>
            </a:r>
            <a:r>
              <a:rPr lang="en-US" altLang="zh-CN" sz="3600" dirty="0"/>
              <a:t>Clean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Boxplots</a:t>
            </a:r>
            <a:endParaRPr lang="en-US" sz="3600" dirty="0"/>
          </a:p>
        </p:txBody>
      </p:sp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63766209-C336-5A49-8B54-8E9568733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78828" y="1567120"/>
            <a:ext cx="4149280" cy="4149280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CB01EF-6D14-CA4C-A7E9-A65A4879CC21}"/>
              </a:ext>
            </a:extLst>
          </p:cNvPr>
          <p:cNvSpPr txBox="1">
            <a:spLocks/>
          </p:cNvSpPr>
          <p:nvPr/>
        </p:nvSpPr>
        <p:spPr>
          <a:xfrm>
            <a:off x="243122" y="852998"/>
            <a:ext cx="71275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/>
              <a:t>Outstanding</a:t>
            </a:r>
            <a:r>
              <a:rPr lang="zh-CN" altLang="en-US" sz="2000" dirty="0"/>
              <a:t> </a:t>
            </a:r>
            <a:r>
              <a:rPr lang="en-US" altLang="zh-CN" sz="2000" dirty="0"/>
              <a:t>outliers:</a:t>
            </a:r>
          </a:p>
          <a:p>
            <a:pPr marL="0" indent="0">
              <a:buNone/>
            </a:pPr>
            <a:r>
              <a:rPr lang="en-US" altLang="zh-CN" sz="2000" dirty="0"/>
              <a:t>There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only</a:t>
            </a:r>
            <a:r>
              <a:rPr lang="zh-CN" altLang="en-US" sz="2000" dirty="0"/>
              <a:t> </a:t>
            </a:r>
            <a:r>
              <a:rPr lang="en-US" altLang="zh-CN" sz="2000" dirty="0"/>
              <a:t>about</a:t>
            </a:r>
            <a:r>
              <a:rPr lang="zh-CN" altLang="en-US" sz="2000" dirty="0"/>
              <a:t> </a:t>
            </a:r>
            <a:r>
              <a:rPr lang="en-US" altLang="zh-CN" sz="2000" dirty="0"/>
              <a:t>250</a:t>
            </a:r>
            <a:r>
              <a:rPr lang="zh-CN" altLang="en-US" sz="2000" dirty="0"/>
              <a:t> </a:t>
            </a:r>
            <a:r>
              <a:rPr lang="en-US" altLang="zh-CN" sz="2000" dirty="0"/>
              <a:t>observation,</a:t>
            </a:r>
            <a:r>
              <a:rPr lang="zh-CN" altLang="en-US" sz="2000" dirty="0"/>
              <a:t> </a:t>
            </a:r>
            <a:r>
              <a:rPr lang="en-US" altLang="zh-CN" sz="2000" dirty="0"/>
              <a:t>so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want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fix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keep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many</a:t>
            </a:r>
            <a:r>
              <a:rPr lang="zh-CN" altLang="en-US" sz="2000" dirty="0"/>
              <a:t> </a:t>
            </a:r>
            <a:r>
              <a:rPr lang="en-US" altLang="zh-CN" sz="2000" dirty="0"/>
              <a:t>outliers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possible.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C0897E9-F7B8-5D4F-9631-0D50FBC52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860556"/>
              </p:ext>
            </p:extLst>
          </p:nvPr>
        </p:nvGraphicFramePr>
        <p:xfrm>
          <a:off x="243122" y="2519037"/>
          <a:ext cx="7127577" cy="3718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115">
                  <a:extLst>
                    <a:ext uri="{9D8B030D-6E8A-4147-A177-3AD203B41FA5}">
                      <a16:colId xmlns:a16="http://schemas.microsoft.com/office/drawing/2014/main" val="1668988739"/>
                    </a:ext>
                  </a:extLst>
                </a:gridCol>
                <a:gridCol w="2897436">
                  <a:extLst>
                    <a:ext uri="{9D8B030D-6E8A-4147-A177-3AD203B41FA5}">
                      <a16:colId xmlns:a16="http://schemas.microsoft.com/office/drawing/2014/main" val="3482204366"/>
                    </a:ext>
                  </a:extLst>
                </a:gridCol>
                <a:gridCol w="3283026">
                  <a:extLst>
                    <a:ext uri="{9D8B030D-6E8A-4147-A177-3AD203B41FA5}">
                      <a16:colId xmlns:a16="http://schemas.microsoft.com/office/drawing/2014/main" val="2456645190"/>
                    </a:ext>
                  </a:extLst>
                </a:gridCol>
              </a:tblGrid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Reason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Method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899763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BODYFAT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BODYFAT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from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Siri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equation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negative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Remove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295173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Extreme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value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BODYFAT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Keep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541357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Outliers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from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boxplots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extreme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Keep,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will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influential observation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linear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regression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36148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Low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Fix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BMI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equation, update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HEIGHT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69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inches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95421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Outliers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from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boxplots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extreme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Keep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39277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FE2C404-F8BD-1E43-AEB0-165D66B475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9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72"/>
    </mc:Choice>
    <mc:Fallback xmlns="">
      <p:transition spd="slow" advTm="20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E4E76-D33E-7040-BA0B-56236714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01" y="6029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Data</a:t>
            </a:r>
            <a:r>
              <a:rPr lang="zh-CN" altLang="en-US" sz="3600" dirty="0"/>
              <a:t> </a:t>
            </a:r>
            <a:r>
              <a:rPr lang="en-US" altLang="zh-CN" sz="3600" dirty="0"/>
              <a:t>Clean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Siri</a:t>
            </a:r>
            <a:r>
              <a:rPr lang="zh-CN" altLang="en-US" sz="3600" dirty="0"/>
              <a:t> </a:t>
            </a:r>
            <a:r>
              <a:rPr lang="en-US" altLang="zh-CN" sz="3600" dirty="0"/>
              <a:t>Equation</a:t>
            </a:r>
            <a:endParaRPr lang="en-US" sz="3600" dirty="0"/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EB3C1EAB-621D-404A-B010-A5AAE492C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699882"/>
              </p:ext>
            </p:extLst>
          </p:nvPr>
        </p:nvGraphicFramePr>
        <p:xfrm>
          <a:off x="504658" y="3982202"/>
          <a:ext cx="6267680" cy="2438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944">
                  <a:extLst>
                    <a:ext uri="{9D8B030D-6E8A-4147-A177-3AD203B41FA5}">
                      <a16:colId xmlns:a16="http://schemas.microsoft.com/office/drawing/2014/main" val="1668988739"/>
                    </a:ext>
                  </a:extLst>
                </a:gridCol>
                <a:gridCol w="1923220">
                  <a:extLst>
                    <a:ext uri="{9D8B030D-6E8A-4147-A177-3AD203B41FA5}">
                      <a16:colId xmlns:a16="http://schemas.microsoft.com/office/drawing/2014/main" val="816374259"/>
                    </a:ext>
                  </a:extLst>
                </a:gridCol>
                <a:gridCol w="1806766">
                  <a:extLst>
                    <a:ext uri="{9D8B030D-6E8A-4147-A177-3AD203B41FA5}">
                      <a16:colId xmlns:a16="http://schemas.microsoft.com/office/drawing/2014/main" val="1857730404"/>
                    </a:ext>
                  </a:extLst>
                </a:gridCol>
                <a:gridCol w="1795750">
                  <a:extLst>
                    <a:ext uri="{9D8B030D-6E8A-4147-A177-3AD203B41FA5}">
                      <a16:colId xmlns:a16="http://schemas.microsoft.com/office/drawing/2014/main" val="2456645190"/>
                    </a:ext>
                  </a:extLst>
                </a:gridCol>
              </a:tblGrid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Initial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BODYFAT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BODYFAT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Method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899763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Keep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initial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BODYFAT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295173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14.09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Update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BODYFAT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541357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14.13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Update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BODYFAT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36148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7BDDA7-3DBA-C549-A098-AD21CF331590}"/>
              </a:ext>
            </a:extLst>
          </p:cNvPr>
          <p:cNvSpPr txBox="1">
            <a:spLocks/>
          </p:cNvSpPr>
          <p:nvPr/>
        </p:nvSpPr>
        <p:spPr>
          <a:xfrm>
            <a:off x="437336" y="1290796"/>
            <a:ext cx="64023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Connection</a:t>
            </a:r>
            <a:r>
              <a:rPr lang="zh-CN" altLang="en-US" sz="2000" dirty="0"/>
              <a:t> </a:t>
            </a:r>
            <a:r>
              <a:rPr lang="en-US" altLang="zh-CN" sz="2000" dirty="0"/>
              <a:t>between</a:t>
            </a:r>
            <a:r>
              <a:rPr lang="zh-CN" altLang="en-US" sz="2000" dirty="0"/>
              <a:t> </a:t>
            </a:r>
            <a:r>
              <a:rPr lang="en-US" altLang="zh-CN" sz="2000" dirty="0"/>
              <a:t>BODYFAT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DENSITY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called</a:t>
            </a:r>
            <a:r>
              <a:rPr lang="zh-CN" altLang="en-US" sz="2000" dirty="0"/>
              <a:t> </a:t>
            </a:r>
            <a:r>
              <a:rPr lang="en-US" altLang="zh-CN" sz="2000" dirty="0"/>
              <a:t>Siri</a:t>
            </a:r>
            <a:r>
              <a:rPr lang="zh-CN" altLang="en-US" sz="2000" dirty="0"/>
              <a:t> </a:t>
            </a:r>
            <a:r>
              <a:rPr lang="en-US" altLang="zh-CN" sz="2000" dirty="0"/>
              <a:t>equation.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Siri</a:t>
            </a:r>
            <a:r>
              <a:rPr lang="zh-CN" altLang="en-US" sz="2000" dirty="0"/>
              <a:t> </a:t>
            </a:r>
            <a:r>
              <a:rPr lang="en-US" altLang="zh-CN" sz="2000" dirty="0"/>
              <a:t>equation:</a:t>
            </a:r>
            <a:r>
              <a:rPr lang="zh-CN" altLang="en-US" sz="2000" dirty="0"/>
              <a:t> </a:t>
            </a:r>
            <a:r>
              <a:rPr lang="en-US" altLang="zh-CN" sz="2000" dirty="0"/>
              <a:t>BODYFAT=495/DENSITY-450.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Outstanding</a:t>
            </a:r>
            <a:r>
              <a:rPr lang="zh-CN" altLang="en-US" sz="2000" dirty="0"/>
              <a:t> </a:t>
            </a:r>
            <a:r>
              <a:rPr lang="en-US" altLang="zh-CN" sz="2000" dirty="0"/>
              <a:t>outliers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regression</a:t>
            </a:r>
            <a:r>
              <a:rPr lang="zh-CN" altLang="en-US" sz="2000" dirty="0"/>
              <a:t> </a:t>
            </a:r>
            <a:r>
              <a:rPr lang="en-US" altLang="zh-CN" sz="2000" dirty="0"/>
              <a:t>between</a:t>
            </a:r>
            <a:r>
              <a:rPr lang="zh-CN" altLang="en-US" sz="2000" dirty="0"/>
              <a:t> </a:t>
            </a:r>
            <a:r>
              <a:rPr lang="en-US" altLang="zh-CN" sz="2000" dirty="0"/>
              <a:t>BODYFAT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1/DENSITY.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Beyond</a:t>
            </a:r>
            <a:r>
              <a:rPr lang="zh-CN" altLang="en-US" sz="2000" dirty="0"/>
              <a:t> </a:t>
            </a:r>
            <a:r>
              <a:rPr lang="en-US" altLang="zh-CN" sz="2000" dirty="0"/>
              <a:t>regression,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second</a:t>
            </a:r>
            <a:r>
              <a:rPr lang="zh-CN" altLang="en-US" sz="2000" dirty="0"/>
              <a:t> </a:t>
            </a:r>
            <a:r>
              <a:rPr lang="en-US" altLang="zh-CN" sz="2000" dirty="0"/>
              <a:t>method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compare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new</a:t>
            </a:r>
            <a:r>
              <a:rPr lang="zh-CN" altLang="en-US" sz="2000" dirty="0"/>
              <a:t> </a:t>
            </a:r>
            <a:r>
              <a:rPr lang="en-US" altLang="zh-CN" sz="2000" dirty="0"/>
              <a:t>BODYFAT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Siri</a:t>
            </a:r>
            <a:r>
              <a:rPr lang="zh-CN" altLang="en-US" sz="2000" dirty="0"/>
              <a:t> </a:t>
            </a:r>
            <a:r>
              <a:rPr lang="en-US" altLang="zh-CN" sz="2000" dirty="0"/>
              <a:t>equation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initial</a:t>
            </a:r>
            <a:r>
              <a:rPr lang="zh-CN" altLang="en-US" sz="2000" dirty="0"/>
              <a:t> </a:t>
            </a:r>
            <a:r>
              <a:rPr lang="en-US" altLang="zh-CN" sz="2000" dirty="0"/>
              <a:t>one.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774A0B1-AEE4-3E4B-A503-85259A017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585" y="1290796"/>
            <a:ext cx="4446401" cy="4446401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F24B9BE-90F0-C140-8DD6-0FA2DED808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7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89"/>
    </mc:Choice>
    <mc:Fallback xmlns="">
      <p:transition spd="slow" advTm="23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6A9F-2C85-4948-98B1-B201A4566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99" y="-19202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Data</a:t>
            </a:r>
            <a:r>
              <a:rPr lang="zh-CN" altLang="en-US" sz="3600" dirty="0"/>
              <a:t> </a:t>
            </a:r>
            <a:r>
              <a:rPr lang="en-US" altLang="zh-CN" sz="3600" dirty="0"/>
              <a:t>Clean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BMI</a:t>
            </a:r>
            <a:r>
              <a:rPr lang="zh-CN" altLang="en-US" sz="3600" dirty="0"/>
              <a:t> </a:t>
            </a:r>
            <a:r>
              <a:rPr lang="en-US" altLang="zh-CN" sz="3600" dirty="0"/>
              <a:t>Equation</a:t>
            </a:r>
            <a:endParaRPr lang="en-US" sz="3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54747F-694E-0B4A-AC09-8B2FFD7B788D}"/>
              </a:ext>
            </a:extLst>
          </p:cNvPr>
          <p:cNvSpPr txBox="1">
            <a:spLocks/>
          </p:cNvSpPr>
          <p:nvPr/>
        </p:nvSpPr>
        <p:spPr>
          <a:xfrm>
            <a:off x="263187" y="955211"/>
            <a:ext cx="67056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Connection</a:t>
            </a:r>
            <a:r>
              <a:rPr lang="zh-CN" altLang="en-US" sz="2000" dirty="0"/>
              <a:t> </a:t>
            </a:r>
            <a:r>
              <a:rPr lang="en-US" altLang="zh-CN" sz="2000" dirty="0"/>
              <a:t>among</a:t>
            </a:r>
            <a:r>
              <a:rPr lang="zh-CN" altLang="en-US" sz="2000" dirty="0"/>
              <a:t> </a:t>
            </a:r>
            <a:r>
              <a:rPr lang="en-US" altLang="zh-CN" sz="2000" dirty="0"/>
              <a:t>ADIPOSITY,</a:t>
            </a:r>
            <a:r>
              <a:rPr lang="zh-CN" altLang="en-US" sz="2000" dirty="0"/>
              <a:t> </a:t>
            </a:r>
            <a:r>
              <a:rPr lang="en-US" altLang="zh-CN" sz="2000" dirty="0"/>
              <a:t>WEIGHT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HEIGHT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called</a:t>
            </a:r>
            <a:r>
              <a:rPr lang="zh-CN" altLang="en-US" sz="2000" dirty="0"/>
              <a:t> </a:t>
            </a:r>
            <a:r>
              <a:rPr lang="en-US" altLang="zh-CN" sz="2000" dirty="0"/>
              <a:t>BMI</a:t>
            </a:r>
            <a:r>
              <a:rPr lang="zh-CN" altLang="en-US" sz="2000" dirty="0"/>
              <a:t> </a:t>
            </a:r>
            <a:r>
              <a:rPr lang="en-US" altLang="zh-CN" sz="2000" dirty="0"/>
              <a:t>equation: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BMI</a:t>
            </a:r>
            <a:r>
              <a:rPr lang="zh-CN" altLang="en-US" sz="2000" dirty="0"/>
              <a:t> </a:t>
            </a:r>
            <a:r>
              <a:rPr lang="en-US" altLang="zh-CN" sz="2000" dirty="0"/>
              <a:t>equation:</a:t>
            </a:r>
            <a:r>
              <a:rPr lang="zh-CN" altLang="en-US" sz="2000" dirty="0"/>
              <a:t> </a:t>
            </a:r>
            <a:r>
              <a:rPr lang="en-US" altLang="zh-CN" sz="2000" dirty="0"/>
              <a:t>ADIPOSITY=703</a:t>
            </a:r>
            <a:r>
              <a:rPr lang="zh-CN" altLang="en-US" sz="2000" dirty="0"/>
              <a:t> </a:t>
            </a:r>
            <a:r>
              <a:rPr lang="en-US" altLang="zh-CN" sz="2000" dirty="0"/>
              <a:t>WEIGHT/HEIGHT</a:t>
            </a:r>
            <a:r>
              <a:rPr lang="en-US" altLang="zh-CN" sz="2000" baseline="30000" dirty="0"/>
              <a:t>2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Outstanding</a:t>
            </a:r>
            <a:r>
              <a:rPr lang="zh-CN" altLang="en-US" sz="2000" dirty="0"/>
              <a:t> </a:t>
            </a:r>
            <a:r>
              <a:rPr lang="en-US" altLang="zh-CN" sz="2000" dirty="0"/>
              <a:t>outliers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regression</a:t>
            </a:r>
            <a:r>
              <a:rPr lang="zh-CN" altLang="en-US" sz="2000" dirty="0"/>
              <a:t> </a:t>
            </a:r>
            <a:r>
              <a:rPr lang="en-US" altLang="zh-CN" sz="2000" dirty="0"/>
              <a:t>between</a:t>
            </a:r>
            <a:r>
              <a:rPr lang="zh-CN" altLang="en-US" sz="2000" dirty="0"/>
              <a:t> </a:t>
            </a:r>
            <a:r>
              <a:rPr lang="en-US" altLang="zh-CN" sz="2000" dirty="0"/>
              <a:t>ADIPOSITY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WEIGHT/HEIGHT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Beyond</a:t>
            </a:r>
            <a:r>
              <a:rPr lang="zh-CN" altLang="en-US" sz="2000" dirty="0"/>
              <a:t> </a:t>
            </a:r>
            <a:r>
              <a:rPr lang="en-US" altLang="zh-CN" sz="2000" dirty="0"/>
              <a:t>regression,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second</a:t>
            </a:r>
            <a:r>
              <a:rPr lang="zh-CN" altLang="en-US" sz="2000" dirty="0"/>
              <a:t> </a:t>
            </a:r>
            <a:r>
              <a:rPr lang="en-US" altLang="zh-CN" sz="2000" dirty="0"/>
              <a:t>method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compare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new</a:t>
            </a:r>
            <a:r>
              <a:rPr lang="zh-CN" altLang="en-US" sz="2000" dirty="0"/>
              <a:t> </a:t>
            </a:r>
            <a:r>
              <a:rPr lang="en-US" altLang="zh-CN" sz="2000" dirty="0"/>
              <a:t>ADIPOSITY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BMI</a:t>
            </a:r>
            <a:r>
              <a:rPr lang="zh-CN" altLang="en-US" sz="2000" dirty="0"/>
              <a:t> </a:t>
            </a:r>
            <a:r>
              <a:rPr lang="en-US" altLang="zh-CN" sz="2000" dirty="0"/>
              <a:t>equation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initial</a:t>
            </a:r>
            <a:r>
              <a:rPr lang="zh-CN" altLang="en-US" sz="2000" dirty="0"/>
              <a:t> </a:t>
            </a:r>
            <a:r>
              <a:rPr lang="en-US" altLang="zh-CN" sz="2000" dirty="0"/>
              <a:t>one.</a:t>
            </a:r>
            <a:endParaRPr lang="en-US" sz="2000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560BEC6-BFD1-E545-88E5-5E1D74EAE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351" y="1072937"/>
            <a:ext cx="4712126" cy="4712126"/>
          </a:xfrm>
          <a:prstGeom prst="rect">
            <a:avLst/>
          </a:prstGeom>
        </p:spPr>
      </p:pic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7E5B258C-A2DF-7C4B-93C5-D9613972800F}"/>
              </a:ext>
            </a:extLst>
          </p:cNvPr>
          <p:cNvGraphicFramePr>
            <a:graphicFrameLocks noGrp="1"/>
          </p:cNvGraphicFramePr>
          <p:nvPr/>
        </p:nvGraphicFramePr>
        <p:xfrm>
          <a:off x="521842" y="4104210"/>
          <a:ext cx="6257544" cy="1798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515">
                  <a:extLst>
                    <a:ext uri="{9D8B030D-6E8A-4147-A177-3AD203B41FA5}">
                      <a16:colId xmlns:a16="http://schemas.microsoft.com/office/drawing/2014/main" val="1668988739"/>
                    </a:ext>
                  </a:extLst>
                </a:gridCol>
                <a:gridCol w="1844001">
                  <a:extLst>
                    <a:ext uri="{9D8B030D-6E8A-4147-A177-3AD203B41FA5}">
                      <a16:colId xmlns:a16="http://schemas.microsoft.com/office/drawing/2014/main" val="816374259"/>
                    </a:ext>
                  </a:extLst>
                </a:gridCol>
                <a:gridCol w="1705233">
                  <a:extLst>
                    <a:ext uri="{9D8B030D-6E8A-4147-A177-3AD203B41FA5}">
                      <a16:colId xmlns:a16="http://schemas.microsoft.com/office/drawing/2014/main" val="1857730404"/>
                    </a:ext>
                  </a:extLst>
                </a:gridCol>
                <a:gridCol w="1699795">
                  <a:extLst>
                    <a:ext uri="{9D8B030D-6E8A-4147-A177-3AD203B41FA5}">
                      <a16:colId xmlns:a16="http://schemas.microsoft.com/office/drawing/2014/main" val="2456645190"/>
                    </a:ext>
                  </a:extLst>
                </a:gridCol>
              </a:tblGrid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Initial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sz="1800" dirty="0"/>
                        <a:t>ADIPOSITY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sz="1800" dirty="0"/>
                        <a:t>ADIPOSITY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Method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899763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24.4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27.4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Update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sz="1800" dirty="0"/>
                        <a:t>ADIPOSITY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295173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24.5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Update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sz="1800" dirty="0"/>
                        <a:t>ADIPOSITY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541357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84A9482-8051-4CD7-A88B-2E31409693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27116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2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79"/>
    </mc:Choice>
    <mc:Fallback xmlns="">
      <p:transition spd="slow" advTm="13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6BB93-A42B-D848-B5C4-EC56C454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00" y="-6253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Clean</a:t>
            </a:r>
            <a:r>
              <a:rPr lang="zh-CN" altLang="en-US" sz="3600" dirty="0"/>
              <a:t> </a:t>
            </a:r>
            <a:r>
              <a:rPr lang="en-US" altLang="zh-CN" sz="3600" dirty="0"/>
              <a:t>Data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Summary</a:t>
            </a:r>
            <a:endParaRPr lang="en-US" sz="3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E63D72-1CA9-064B-AD26-E1D17EB5E6E5}"/>
              </a:ext>
            </a:extLst>
          </p:cNvPr>
          <p:cNvSpPr txBox="1">
            <a:spLocks/>
          </p:cNvSpPr>
          <p:nvPr/>
        </p:nvSpPr>
        <p:spPr>
          <a:xfrm>
            <a:off x="572518" y="1037018"/>
            <a:ext cx="11502082" cy="55152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/>
              <a:t>Table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how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deal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outliers: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There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only</a:t>
            </a:r>
            <a:r>
              <a:rPr lang="zh-CN" altLang="en-US" sz="2000" dirty="0"/>
              <a:t> </a:t>
            </a:r>
            <a:r>
              <a:rPr lang="en-US" altLang="zh-CN" sz="2000" dirty="0"/>
              <a:t>252</a:t>
            </a:r>
            <a:r>
              <a:rPr lang="zh-CN" altLang="en-US" sz="2000" dirty="0"/>
              <a:t> </a:t>
            </a:r>
            <a:r>
              <a:rPr lang="en-US" altLang="zh-CN" sz="2000" dirty="0"/>
              <a:t>observation,</a:t>
            </a:r>
            <a:r>
              <a:rPr lang="zh-CN" altLang="en-US" sz="2000" dirty="0"/>
              <a:t> </a:t>
            </a:r>
            <a:r>
              <a:rPr lang="en-US" altLang="zh-CN" sz="2000" dirty="0"/>
              <a:t>so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want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keep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fix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many</a:t>
            </a:r>
            <a:r>
              <a:rPr lang="zh-CN" altLang="en-US" sz="2000" dirty="0"/>
              <a:t> </a:t>
            </a:r>
            <a:r>
              <a:rPr lang="en-US" altLang="zh-CN" sz="2000" dirty="0"/>
              <a:t>outliers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possible.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other</a:t>
            </a:r>
            <a:r>
              <a:rPr lang="zh-CN" altLang="en-US" sz="2000" dirty="0"/>
              <a:t> </a:t>
            </a:r>
            <a:r>
              <a:rPr lang="en-US" altLang="zh-CN" sz="2000" dirty="0"/>
              <a:t>hand,</a:t>
            </a:r>
            <a:r>
              <a:rPr lang="zh-CN" altLang="en-US" sz="2000" dirty="0"/>
              <a:t> </a:t>
            </a:r>
            <a:r>
              <a:rPr lang="en-US" altLang="zh-CN" sz="2000" dirty="0"/>
              <a:t>obesity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common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modern</a:t>
            </a:r>
            <a:r>
              <a:rPr lang="zh-CN" altLang="en-US" sz="2000" dirty="0"/>
              <a:t> </a:t>
            </a:r>
            <a:r>
              <a:rPr lang="en-US" altLang="zh-CN" sz="2000" dirty="0"/>
              <a:t>society,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also</a:t>
            </a:r>
            <a:r>
              <a:rPr lang="zh-CN" altLang="en-US" sz="2000" dirty="0"/>
              <a:t> </a:t>
            </a:r>
            <a:r>
              <a:rPr lang="en-US" altLang="zh-CN" sz="2000" dirty="0"/>
              <a:t>want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find</a:t>
            </a:r>
            <a:r>
              <a:rPr lang="zh-CN" altLang="en-US" sz="2000" dirty="0"/>
              <a:t> </a:t>
            </a:r>
            <a:r>
              <a:rPr lang="en-US" altLang="zh-CN" sz="2000" dirty="0"/>
              <a:t>their</a:t>
            </a:r>
            <a:r>
              <a:rPr lang="zh-CN" altLang="en-US" sz="2000" dirty="0"/>
              <a:t> </a:t>
            </a:r>
            <a:r>
              <a:rPr lang="en-US" altLang="zh-CN" sz="2000" dirty="0"/>
              <a:t>performance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model.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final</a:t>
            </a:r>
            <a:r>
              <a:rPr lang="zh-CN" altLang="en-US" sz="2000" dirty="0"/>
              <a:t> </a:t>
            </a:r>
            <a:r>
              <a:rPr lang="en-US" altLang="zh-CN" sz="2000" dirty="0"/>
              <a:t>dataset</a:t>
            </a:r>
            <a:r>
              <a:rPr lang="zh-CN" altLang="en-US" sz="2000" dirty="0"/>
              <a:t> </a:t>
            </a:r>
            <a:r>
              <a:rPr lang="en-US" altLang="zh-CN" sz="2000" dirty="0"/>
              <a:t>contains</a:t>
            </a:r>
            <a:r>
              <a:rPr lang="zh-CN" altLang="en-US" sz="2000" dirty="0"/>
              <a:t> </a:t>
            </a:r>
            <a:r>
              <a:rPr lang="en-US" altLang="zh-CN" sz="2000" dirty="0"/>
              <a:t>251</a:t>
            </a:r>
            <a:r>
              <a:rPr lang="zh-CN" altLang="en-US" sz="2000" dirty="0"/>
              <a:t> </a:t>
            </a:r>
            <a:r>
              <a:rPr lang="en-US" altLang="zh-CN" sz="2000" dirty="0"/>
              <a:t>observations.</a:t>
            </a:r>
            <a:r>
              <a:rPr lang="zh-CN" altLang="en-US" sz="2000" dirty="0"/>
              <a:t>  </a:t>
            </a:r>
            <a:r>
              <a:rPr lang="en-US" altLang="zh-CN" sz="2000" dirty="0"/>
              <a:t>There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high</a:t>
            </a:r>
            <a:r>
              <a:rPr lang="zh-CN" altLang="en-US" sz="2000" dirty="0"/>
              <a:t> </a:t>
            </a:r>
            <a:r>
              <a:rPr lang="en-US" altLang="zh-CN" sz="2000" dirty="0"/>
              <a:t>correlation</a:t>
            </a:r>
            <a:r>
              <a:rPr lang="zh-CN" altLang="en-US" sz="2000" dirty="0"/>
              <a:t> </a:t>
            </a:r>
            <a:r>
              <a:rPr lang="en-US" altLang="zh-CN" sz="2000" dirty="0"/>
              <a:t>among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</a:t>
            </a:r>
            <a:r>
              <a:rPr lang="zh-CN" altLang="en-US" sz="2000" dirty="0"/>
              <a:t> </a:t>
            </a:r>
            <a:r>
              <a:rPr lang="en-US" altLang="zh-CN" sz="2000" dirty="0"/>
              <a:t>after</a:t>
            </a:r>
            <a:r>
              <a:rPr lang="zh-CN" altLang="en-US" sz="2000" dirty="0"/>
              <a:t> </a:t>
            </a:r>
            <a:r>
              <a:rPr lang="en-US" altLang="zh-CN" sz="2000" dirty="0"/>
              <a:t>clean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heat</a:t>
            </a:r>
            <a:r>
              <a:rPr lang="zh-CN" altLang="en-US" sz="2000" dirty="0"/>
              <a:t> </a:t>
            </a:r>
            <a:r>
              <a:rPr lang="en-US" altLang="zh-CN" sz="2000" dirty="0"/>
              <a:t>plot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correlation,</a:t>
            </a:r>
            <a:r>
              <a:rPr lang="zh-CN" altLang="en-US" sz="2000" dirty="0"/>
              <a:t> </a:t>
            </a:r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remind</a:t>
            </a:r>
            <a:r>
              <a:rPr lang="zh-CN" altLang="en-US" sz="2000" dirty="0"/>
              <a:t> </a:t>
            </a:r>
            <a:r>
              <a:rPr lang="en-US" altLang="zh-CN" sz="2000" dirty="0"/>
              <a:t>us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select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 descr="Chart, timeline&#10;&#10;Description automatically generated">
            <a:extLst>
              <a:ext uri="{FF2B5EF4-FFF2-40B4-BE49-F238E27FC236}">
                <a16:creationId xmlns:a16="http://schemas.microsoft.com/office/drawing/2014/main" id="{2293B970-07BC-0D4D-99A5-AE8A0E60B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9741" y="2097205"/>
            <a:ext cx="4722341" cy="4722341"/>
          </a:xfrm>
          <a:prstGeom prst="rect">
            <a:avLst/>
          </a:prstGeom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7D199B9-A308-624D-8D5C-E39742781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864964"/>
              </p:ext>
            </p:extLst>
          </p:nvPr>
        </p:nvGraphicFramePr>
        <p:xfrm>
          <a:off x="689918" y="1511989"/>
          <a:ext cx="5212118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617">
                  <a:extLst>
                    <a:ext uri="{9D8B030D-6E8A-4147-A177-3AD203B41FA5}">
                      <a16:colId xmlns:a16="http://schemas.microsoft.com/office/drawing/2014/main" val="256344449"/>
                    </a:ext>
                  </a:extLst>
                </a:gridCol>
                <a:gridCol w="4619501">
                  <a:extLst>
                    <a:ext uri="{9D8B030D-6E8A-4147-A177-3AD203B41FA5}">
                      <a16:colId xmlns:a16="http://schemas.microsoft.com/office/drawing/2014/main" val="21731236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Method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410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182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Delete for extreme 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348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Fix HEIGHT by BMI equation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606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</a:rPr>
                        <a:t>Fix DENSITY by Siri equation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2788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</a:rPr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</a:rPr>
                        <a:t>Fix BODYFAT by Siri equation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2807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</a:rPr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</a:rPr>
                        <a:t>Fix BODYFAT by Siri equation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207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</a:rPr>
                        <a:t>221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</a:rPr>
                        <a:t>Fix ADIPOSITY by BMI equation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0509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</a:rPr>
                        <a:t>163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Fix ADIPOSITY by BMI equation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7986539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05E7EBF-C949-4789-B473-2C418DA9C5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27116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1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85"/>
    </mc:Choice>
    <mc:Fallback xmlns="">
      <p:transition spd="slow" advTm="17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E6F7F-C3F8-EF4D-8A75-F556E6AA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28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Variables</a:t>
            </a:r>
            <a:r>
              <a:rPr lang="zh-CN" altLang="en-US" sz="3600" dirty="0"/>
              <a:t> </a:t>
            </a:r>
            <a:r>
              <a:rPr lang="en-US" altLang="zh-CN" sz="3600" dirty="0"/>
              <a:t>Selection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Model</a:t>
            </a:r>
            <a:r>
              <a:rPr lang="zh-CN" altLang="en-US" sz="3600" dirty="0"/>
              <a:t> </a:t>
            </a:r>
            <a:r>
              <a:rPr lang="en-US" altLang="zh-CN" sz="3600" dirty="0"/>
              <a:t>Build</a:t>
            </a:r>
            <a:r>
              <a:rPr lang="zh-CN" altLang="en-US" sz="3600" dirty="0"/>
              <a:t> 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44030E7-01CA-EA48-8EFA-8F121359E4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208" y="1491239"/>
                <a:ext cx="10653584" cy="49706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/>
                  <a:t>We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use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linear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regression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model,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which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can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show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us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significance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variables.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simple,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easily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explained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and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rebuild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for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unprofessional.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can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also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fixed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easily.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/>
                  <a:t>Complex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model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difficult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for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us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explain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for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doctors.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may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also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have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difficulty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fix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and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change.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/>
                  <a:t>It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unnecessary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transformation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according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BOXCOX.</a:t>
                </a:r>
                <a:r>
                  <a:rPr lang="zh-CN" altLang="en-US" sz="2000" dirty="0"/>
                  <a:t>  </a:t>
                </a:r>
                <a:r>
                  <a:rPr lang="en-US" altLang="zh-CN" sz="2000" dirty="0"/>
                  <a:t>With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000"/>
                      <m:t>1.0</m:t>
                    </m:r>
                    <m:r>
                      <m:rPr>
                        <m:nor/>
                      </m:rPr>
                      <a:rPr lang="en-US" altLang="zh-CN" sz="2000" b="0" i="0" smtClean="0"/>
                      <m:t>7</m:t>
                    </m:r>
                  </m:oMath>
                </a14:m>
                <a:r>
                  <a:rPr lang="en-US" altLang="zh-CN" sz="2000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/>
                  <a:t>From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simple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linear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regression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all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variables,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many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variables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not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significant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and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there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serious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multicollinearity,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mean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VIF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40.</a:t>
                </a:r>
                <a:r>
                  <a:rPr lang="zh-CN" altLang="en-US" sz="2000" dirty="0"/>
                  <a:t> </a:t>
                </a:r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Therefore,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necessary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select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variables.</a:t>
                </a:r>
                <a:r>
                  <a:rPr lang="zh-CN" altLang="en-US" sz="2000" dirty="0"/>
                  <a:t> </a:t>
                </a:r>
                <a:endParaRPr lang="en-US" altLang="zh-CN" sz="2000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44030E7-01CA-EA48-8EFA-8F121359E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08" y="1491239"/>
                <a:ext cx="10653584" cy="4970680"/>
              </a:xfrm>
              <a:prstGeom prst="rect">
                <a:avLst/>
              </a:prstGeom>
              <a:blipFill>
                <a:blip r:embed="rId4"/>
                <a:stretch>
                  <a:fillRect l="-595" t="-1531" r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0129BCC-6B9E-40AE-9B38-E67D374365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9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51"/>
    </mc:Choice>
    <mc:Fallback xmlns="">
      <p:transition spd="slow" advTm="21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9861D-6EFB-1C49-9D25-30E401B58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81" y="1674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Variables</a:t>
            </a:r>
            <a:r>
              <a:rPr lang="zh-CN" altLang="en-US" sz="3600" dirty="0"/>
              <a:t> </a:t>
            </a:r>
            <a:r>
              <a:rPr lang="en-US" altLang="zh-CN" sz="3600" dirty="0"/>
              <a:t>Selection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Basic</a:t>
            </a:r>
            <a:r>
              <a:rPr lang="zh-CN" altLang="en-US" sz="3600" dirty="0"/>
              <a:t> </a:t>
            </a:r>
            <a:r>
              <a:rPr lang="en-US" altLang="zh-CN" sz="3600" dirty="0"/>
              <a:t>Idea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49EC5-A952-604B-8CE8-125EBC110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89" y="1569310"/>
            <a:ext cx="4672584" cy="4351338"/>
          </a:xfrm>
        </p:spPr>
        <p:txBody>
          <a:bodyPr/>
          <a:lstStyle/>
          <a:p>
            <a:r>
              <a:rPr lang="en-US" altLang="zh-CN" dirty="0"/>
              <a:t>Method: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Tree</a:t>
            </a:r>
            <a:r>
              <a:rPr lang="zh-CN" altLang="en-US" sz="2000" dirty="0"/>
              <a:t> </a:t>
            </a:r>
            <a:r>
              <a:rPr lang="en-US" altLang="zh-CN" sz="2000" dirty="0"/>
              <a:t>regression,</a:t>
            </a:r>
            <a:r>
              <a:rPr lang="zh-CN" altLang="en-US" sz="2000" dirty="0"/>
              <a:t> </a:t>
            </a:r>
            <a:r>
              <a:rPr lang="en-US" altLang="zh-CN" sz="2000" dirty="0"/>
              <a:t>including</a:t>
            </a:r>
            <a:r>
              <a:rPr lang="zh-CN" altLang="en-US" sz="2000" dirty="0"/>
              <a:t> </a:t>
            </a:r>
            <a:r>
              <a:rPr lang="en-US" altLang="zh-CN" sz="2000" dirty="0"/>
              <a:t>bagging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boosting</a:t>
            </a:r>
            <a:r>
              <a:rPr lang="zh-CN" altLang="en-US" sz="2000" dirty="0"/>
              <a:t> </a:t>
            </a:r>
            <a:r>
              <a:rPr lang="en-US" altLang="zh-CN" sz="2000" dirty="0"/>
              <a:t>ones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select</a:t>
            </a:r>
            <a:r>
              <a:rPr lang="zh-CN" altLang="en-US" sz="2000" dirty="0"/>
              <a:t> </a:t>
            </a:r>
            <a:r>
              <a:rPr lang="en-US" altLang="zh-CN" sz="2000" dirty="0"/>
              <a:t>important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Subsets</a:t>
            </a:r>
            <a:r>
              <a:rPr lang="zh-CN" altLang="en-US" sz="2000" dirty="0"/>
              <a:t> </a:t>
            </a:r>
            <a:r>
              <a:rPr lang="en-US" altLang="zh-CN" sz="2000" dirty="0"/>
              <a:t>Method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Cp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BIC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Direction</a:t>
            </a:r>
            <a:r>
              <a:rPr lang="zh-CN" altLang="en-US" sz="2000" dirty="0"/>
              <a:t> </a:t>
            </a:r>
            <a:r>
              <a:rPr lang="en-US" altLang="zh-CN" sz="2000" dirty="0"/>
              <a:t>Search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AIC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BIC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prefer</a:t>
            </a:r>
            <a:r>
              <a:rPr lang="zh-CN" altLang="en-US" sz="2000" dirty="0"/>
              <a:t> </a:t>
            </a:r>
            <a:r>
              <a:rPr lang="en-US" altLang="zh-CN" sz="2000" dirty="0"/>
              <a:t>both</a:t>
            </a:r>
            <a:r>
              <a:rPr lang="zh-CN" altLang="en-US" sz="2000" dirty="0"/>
              <a:t> </a:t>
            </a:r>
            <a:r>
              <a:rPr lang="en-US" altLang="zh-CN" sz="2000" dirty="0"/>
              <a:t>simple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precise</a:t>
            </a:r>
            <a:r>
              <a:rPr lang="zh-CN" altLang="en-US" sz="2000" dirty="0"/>
              <a:t> </a:t>
            </a:r>
            <a:r>
              <a:rPr lang="en-US" altLang="zh-CN" sz="1800" dirty="0"/>
              <a:t>model.</a:t>
            </a:r>
            <a:r>
              <a:rPr lang="zh-CN" altLang="en-US" sz="1800" dirty="0"/>
              <a:t> </a:t>
            </a:r>
            <a:endParaRPr lang="en-US" altLang="zh-CN"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32E78E-BE4B-6341-A887-D05746001B74}"/>
              </a:ext>
            </a:extLst>
          </p:cNvPr>
          <p:cNvSpPr txBox="1">
            <a:spLocks/>
          </p:cNvSpPr>
          <p:nvPr/>
        </p:nvSpPr>
        <p:spPr>
          <a:xfrm>
            <a:off x="5601730" y="1492982"/>
            <a:ext cx="6215448" cy="48021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Full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2000" dirty="0"/>
              <a:t>Four</a:t>
            </a:r>
            <a:r>
              <a:rPr lang="zh-CN" altLang="en-US" sz="2000" dirty="0"/>
              <a:t> </a:t>
            </a:r>
            <a:r>
              <a:rPr lang="en-US" altLang="zh-CN" sz="2000" dirty="0"/>
              <a:t>full</a:t>
            </a:r>
            <a:r>
              <a:rPr lang="zh-CN" altLang="en-US" sz="2000" dirty="0"/>
              <a:t> </a:t>
            </a:r>
            <a:r>
              <a:rPr lang="en-US" altLang="zh-CN" sz="2000" dirty="0"/>
              <a:t>model: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Full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variables:</a:t>
            </a:r>
            <a:r>
              <a:rPr lang="zh-CN" altLang="en-US" sz="2000" dirty="0"/>
              <a:t>                                   </a:t>
            </a:r>
            <a:r>
              <a:rPr lang="en-US" altLang="zh-CN" sz="2000" dirty="0"/>
              <a:t>BODYFAT~AGE+WEIGHT+HEIGHT+ADIPOSITY+NECK+CHEST+ABDOMEN+HIP+THIGH+KNEE+ANKLE+BICEPS+FOREARM+WRIST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Full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 after</a:t>
            </a:r>
            <a:r>
              <a:rPr lang="zh-CN" altLang="en-US" sz="2000" dirty="0"/>
              <a:t> </a:t>
            </a:r>
            <a:r>
              <a:rPr lang="en-US" altLang="zh-CN" sz="2000" dirty="0"/>
              <a:t>logarithmic (log(AGE))</a:t>
            </a:r>
            <a:r>
              <a:rPr lang="zh-CN" altLang="en-US" sz="2000" dirty="0"/>
              <a:t> </a:t>
            </a:r>
            <a:r>
              <a:rPr lang="en-US" altLang="zh-CN" sz="2000" dirty="0"/>
              <a:t>transformation,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LogAGE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LogWRIST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Full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 after</a:t>
            </a:r>
            <a:r>
              <a:rPr lang="zh-CN" altLang="en-US" sz="2000" dirty="0"/>
              <a:t> </a:t>
            </a:r>
            <a:r>
              <a:rPr lang="en-US" altLang="zh-CN" sz="2000" dirty="0"/>
              <a:t>square</a:t>
            </a:r>
            <a:r>
              <a:rPr lang="zh-CN" altLang="en-US" sz="2000" dirty="0"/>
              <a:t> </a:t>
            </a:r>
            <a:r>
              <a:rPr lang="en-US" altLang="zh-CN" sz="2000" dirty="0"/>
              <a:t>(AGE^2)</a:t>
            </a:r>
            <a:r>
              <a:rPr lang="zh-CN" altLang="en-US" sz="2000" dirty="0"/>
              <a:t> </a:t>
            </a:r>
            <a:r>
              <a:rPr lang="en-US" altLang="zh-CN" sz="2000" dirty="0"/>
              <a:t>transformation,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 err="1"/>
              <a:t>sqAGE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 err="1"/>
              <a:t>sqWRIST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Full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 from</a:t>
            </a:r>
            <a:r>
              <a:rPr lang="zh-CN" altLang="en-US" sz="2000" dirty="0"/>
              <a:t> </a:t>
            </a:r>
            <a:r>
              <a:rPr lang="en-US" altLang="zh-CN" sz="2000" dirty="0"/>
              <a:t>1,</a:t>
            </a:r>
            <a:r>
              <a:rPr lang="zh-CN" altLang="en-US" sz="2000" dirty="0"/>
              <a:t> </a:t>
            </a:r>
            <a:r>
              <a:rPr lang="en-US" altLang="zh-CN" sz="2000" dirty="0"/>
              <a:t>2,</a:t>
            </a:r>
            <a:r>
              <a:rPr lang="zh-CN" altLang="en-US" sz="2000" dirty="0"/>
              <a:t> </a:t>
            </a:r>
            <a:r>
              <a:rPr lang="en-US" altLang="zh-CN" sz="2000" dirty="0"/>
              <a:t>3,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AGE,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LogAGE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sqAGE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others.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still</a:t>
            </a:r>
            <a:r>
              <a:rPr lang="zh-CN" altLang="en-US" sz="2000" dirty="0"/>
              <a:t> </a:t>
            </a:r>
            <a:r>
              <a:rPr lang="en-US" altLang="zh-CN" sz="2000" dirty="0"/>
              <a:t>want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figure</a:t>
            </a:r>
            <a:r>
              <a:rPr lang="zh-CN" altLang="en-US" sz="2000" dirty="0"/>
              <a:t> </a:t>
            </a:r>
            <a:r>
              <a:rPr lang="en-US" altLang="zh-CN" sz="2000" dirty="0"/>
              <a:t>out</a:t>
            </a:r>
            <a:r>
              <a:rPr lang="zh-CN" altLang="en-US" sz="2000" dirty="0"/>
              <a:t> </a:t>
            </a:r>
            <a:r>
              <a:rPr lang="en-US" altLang="zh-CN" sz="2000" dirty="0"/>
              <a:t>any</a:t>
            </a:r>
            <a:r>
              <a:rPr lang="zh-CN" altLang="en-US" sz="2000" dirty="0"/>
              <a:t> </a:t>
            </a:r>
            <a:r>
              <a:rPr lang="en-US" altLang="zh-CN" sz="2000" dirty="0"/>
              <a:t>improvement</a:t>
            </a:r>
            <a:r>
              <a:rPr lang="zh-CN" altLang="en-US" sz="2000" dirty="0"/>
              <a:t> </a:t>
            </a:r>
            <a:r>
              <a:rPr lang="en-US" altLang="zh-CN" sz="2000" dirty="0"/>
              <a:t>after</a:t>
            </a:r>
            <a:r>
              <a:rPr lang="zh-CN" altLang="en-US" sz="2000" dirty="0"/>
              <a:t> </a:t>
            </a:r>
            <a:r>
              <a:rPr lang="en-US" altLang="zh-CN" sz="2000" dirty="0"/>
              <a:t>transformation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x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11F74E9-8B1F-45E7-8BF7-7F095E7508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6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32"/>
    </mc:Choice>
    <mc:Fallback xmlns="">
      <p:transition spd="slow" advTm="18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1923</Words>
  <Application>Microsoft Macintosh PowerPoint</Application>
  <PresentationFormat>Widescreen</PresentationFormat>
  <Paragraphs>353</Paragraphs>
  <Slides>23</Slides>
  <Notes>5</Notes>
  <HiddenSlides>0</HiddenSlides>
  <MMClips>23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Body Fat Assignment</vt:lpstr>
      <vt:lpstr>Introduction</vt:lpstr>
      <vt:lpstr>Data Analysis</vt:lpstr>
      <vt:lpstr>Data Clean - Boxplots</vt:lpstr>
      <vt:lpstr>Data Clean – Siri Equation</vt:lpstr>
      <vt:lpstr>Data Clean – BMI Equation</vt:lpstr>
      <vt:lpstr>Clean Data - Summary</vt:lpstr>
      <vt:lpstr>Variables Selection – Model Build </vt:lpstr>
      <vt:lpstr>Variables Selection – Basic Idea</vt:lpstr>
      <vt:lpstr>Variables Selection – Subsets Method</vt:lpstr>
      <vt:lpstr>Variables Selection – Direction Search</vt:lpstr>
      <vt:lpstr>Variables Selection – Tree regression</vt:lpstr>
      <vt:lpstr>Variables Selection – Summary</vt:lpstr>
      <vt:lpstr>Model Selection  </vt:lpstr>
      <vt:lpstr>Model Diagnosis and Summary</vt:lpstr>
      <vt:lpstr>Model Diagnosis  – Standardized Residuals, QQ plots for Residuals</vt:lpstr>
      <vt:lpstr>Model Diagnosis – Leverage Plots</vt:lpstr>
      <vt:lpstr>PowerPoint Presentation</vt:lpstr>
      <vt:lpstr>PowerPoint Presentation</vt:lpstr>
      <vt:lpstr>PowerPoint Presentation</vt:lpstr>
      <vt:lpstr>Model Diagnosis and Summary</vt:lpstr>
      <vt:lpstr>Shiny Application</vt:lpstr>
      <vt:lpstr>Acknowledge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Body Fat Assignment</dc:title>
  <dc:creator>Wang Enze</dc:creator>
  <cp:lastModifiedBy>Wang Enze</cp:lastModifiedBy>
  <cp:revision>3</cp:revision>
  <dcterms:created xsi:type="dcterms:W3CDTF">2020-10-20T17:16:01Z</dcterms:created>
  <dcterms:modified xsi:type="dcterms:W3CDTF">2020-10-21T03:48:03Z</dcterms:modified>
</cp:coreProperties>
</file>